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82" r:id="rId3"/>
  </p:sldMasterIdLst>
  <p:notesMasterIdLst>
    <p:notesMasterId r:id="rId33"/>
  </p:notesMasterIdLst>
  <p:sldIdLst>
    <p:sldId id="438" r:id="rId4"/>
    <p:sldId id="439" r:id="rId5"/>
    <p:sldId id="300" r:id="rId6"/>
    <p:sldId id="301" r:id="rId7"/>
    <p:sldId id="440" r:id="rId8"/>
    <p:sldId id="437" r:id="rId9"/>
    <p:sldId id="267" r:id="rId10"/>
    <p:sldId id="306" r:id="rId11"/>
    <p:sldId id="307" r:id="rId12"/>
    <p:sldId id="308" r:id="rId13"/>
    <p:sldId id="309" r:id="rId14"/>
    <p:sldId id="310" r:id="rId15"/>
    <p:sldId id="311" r:id="rId16"/>
    <p:sldId id="441" r:id="rId17"/>
    <p:sldId id="442" r:id="rId18"/>
    <p:sldId id="444" r:id="rId19"/>
    <p:sldId id="312" r:id="rId20"/>
    <p:sldId id="313" r:id="rId21"/>
    <p:sldId id="276" r:id="rId22"/>
    <p:sldId id="277" r:id="rId23"/>
    <p:sldId id="278" r:id="rId24"/>
    <p:sldId id="446" r:id="rId25"/>
    <p:sldId id="447" r:id="rId26"/>
    <p:sldId id="448" r:id="rId27"/>
    <p:sldId id="449" r:id="rId28"/>
    <p:sldId id="279" r:id="rId29"/>
    <p:sldId id="445" r:id="rId30"/>
    <p:sldId id="314" r:id="rId31"/>
    <p:sldId id="3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AA080-CF0A-4FEE-AC43-CD7722180268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789A8-6013-4E38-A3DA-B79D35EA4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3EC0CC32-16EB-421A-AB04-6CFE689F07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D9520F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0061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A9A0B-E737-416A-9FA0-2B5315CBB5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99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6855-83CA-4D41-993F-99FEA00357E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9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3298E-9203-4892-8795-0158A67053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04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D43BA-589C-4E24-BCA0-45E1BA4DE5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34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6FF64-61EE-44DA-B781-35F23EC5B8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856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8CBF5-502C-49E9-B5CC-964DA598BB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858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7241-8F4F-4834-9CAC-6169798142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32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A4C8F-2CCC-47E9-9F93-8600A37D0C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423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B3B6A-673E-4854-9719-79CE3C05E5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98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CDB2C-37D2-4395-90E9-1CBE6B5E26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630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57211E6D-F8B8-4118-B05D-A7A8FFB487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012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D665ABBF-03C7-45A7-949A-76CFEBB5ED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154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7C81-ED8F-4C92-97E0-F1B8771AAB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891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69801-1D94-4B6C-9DED-246CC821C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192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FD7FE-1B0F-462D-945B-C61F109896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838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1D8CC-C907-4616-ACD0-E9A4387A37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606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7CD44-1699-4E1C-8382-6ED6C0244D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58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7769F-C35C-455E-B6C6-4E125A836C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67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22634-7A6C-4CAE-AC82-4D485370D7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083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5BAAA-6AD5-4AA7-9702-5FA32F027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232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F7A0E-5E46-499C-BF72-CF326449AE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685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2DCAE-8633-40EC-93A8-FC1CA1788E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058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F6DD1-655F-4F42-B673-5E3D0C1E70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44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3AF7B0-59FE-4387-B595-A3F08C4484B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D9520F"/>
                </a:solidFill>
              </a:rPr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153954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2BF6D-91AE-4665-A398-34FF211C33A2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76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10244" name="Picture 3" descr="m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SUTI (Symptomatic UTI) </a:t>
            </a:r>
            <a:r>
              <a:rPr lang="fa-IR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علامتدار مجاری ادراری: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1b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Non-Catheter-associated UTI (Non-CAUTI):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بیماری که کاتتر ادراری ندارد</a:t>
            </a: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اگر قبلا کاتتر داشته بیش از 2 روز تقویمی از خروج کاتتر گذشته باشد</a:t>
            </a:r>
            <a:endParaRPr lang="fa-IR" sz="16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یک مورد: تب، تندرنس سوپرا پوبیک، درد یا تندرنس زاویه کوستوورتبرال، تکرر، سوزش، فوریت ادراری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کشت ادرار مثبت با کلونی 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حداقل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100،000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6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SUTI (Symptomatic UTI) </a:t>
            </a:r>
            <a:r>
              <a:rPr lang="fa-IR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علامتدار مجاری ادراری: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24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2:</a:t>
            </a:r>
            <a:r>
              <a:rPr lang="en-US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CAUTI or Non-CAUTI in patients 1 Y less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شیرخوار ≥ 1 سال (با یا بدون سوند)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یک مورد: تب، هایپوترمی، آپنه، برادیکاردی، لتارژی، استفراغ، تندرنس سوپراپوبیک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کشت ادرار مثبت با کلونی 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حداقل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100،000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3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ABUTI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(Asymptomatic Bacteremic UTI)</a:t>
            </a:r>
            <a:br>
              <a:rPr lang="en-US" sz="24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4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عفونت باکترمیک بدون علامت ادراری</a:t>
            </a:r>
            <a:endParaRPr lang="en-US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fa-IR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بیمار (با یا بدون سوند) هیچ علامتی نداشته باشد، یعنی فقدان تب، فقدان فوریت ادراری، فقدان سوزش ادرار، فقدان تندرنس سوپرا پوبیک، فقدان </a:t>
            </a:r>
            <a:r>
              <a:rPr lang="en-US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CVA Tenderness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     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کشت ادرار مثبت با کلونی 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حداقل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100،000</a:t>
            </a:r>
            <a:endParaRPr lang="en-US" sz="24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    </a:t>
            </a:r>
            <a:r>
              <a:rPr lang="fa-IR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کشت خون مثبت (سازگار با کشت ادرار)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6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Urinary System Infection</a:t>
            </a:r>
            <a:b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(kidney, bladder, </a:t>
            </a:r>
            <a:r>
              <a:rPr lang="en-US" sz="2000" dirty="0" err="1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etc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سایر عفونتهای دستگاه ادراری</a:t>
            </a:r>
            <a:r>
              <a:rPr lang="fa-IR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fa-IR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کشت مثبت بافت یا مایعات از دستگاه ادراری (غیر از ادرار)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آبسه یا سایر شواهد عفونت در معاینه مستقیم، حین عمل، یا هیستوپاتولوژی (بیوپسی)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بیمار یکی از این موارد را داشته باشد: تب، درد یا تندرنس موضعی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حداقل یکی از این موارد: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ترشح چرکی از موضع درگیر</a:t>
            </a:r>
            <a:endParaRPr lang="en-US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کشت خون مثبت (یا سایر متدهای میکروبیولوژیک) و شواهد رادیولوژیک عفونت در محل</a:t>
            </a:r>
            <a:endParaRPr lang="en-US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1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14400"/>
            <a:ext cx="8153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b="1" dirty="0" smtClean="0"/>
              <a:t>: (USI) </a:t>
            </a:r>
            <a:r>
              <a:rPr lang="fa-IR" sz="2400" b="1" dirty="0" smtClean="0"/>
              <a:t>سایر عفونت هاي دستگاه ادراري </a:t>
            </a:r>
          </a:p>
          <a:p>
            <a:pPr algn="r" rtl="1"/>
            <a:r>
              <a:rPr lang="fa-IR" sz="2400" b="1" dirty="0" smtClean="0"/>
              <a:t>شامل کلیه، حالب، مثانه، پیشابراه یا بافت احاطه کنندة خلف صفاق یا فضاي اطراف کلیه.</a:t>
            </a:r>
          </a:p>
          <a:p>
            <a:pPr algn="r" rtl="1"/>
            <a:r>
              <a:rPr lang="fa-IR" sz="2400" dirty="0" smtClean="0"/>
              <a:t>سایر عفونت هاي دستگاه ادراري باید حداقل یکی از معیارهاي زیر را داشته باشد:</a:t>
            </a:r>
          </a:p>
          <a:p>
            <a:pPr algn="r" rtl="1"/>
            <a:r>
              <a:rPr lang="fa-IR" sz="2400" dirty="0" smtClean="0"/>
              <a:t>1. کشت مثبت یا شناسایی ارگانیسم با روشهاي غیرکشت از مایع (غیر ادرار) یا بافت ناحیه درگیر.</a:t>
            </a:r>
          </a:p>
          <a:p>
            <a:pPr algn="r" rtl="1"/>
            <a:r>
              <a:rPr lang="fa-IR" sz="2400" dirty="0" smtClean="0"/>
              <a:t>2. آبسه یا سایر شواهد عفونت در معاینۀ آناتومیک، طی پروسیجر تهاجمی (مثلا حین عمل جراحی)، یا درهیستوپاتولوژي.</a:t>
            </a:r>
          </a:p>
          <a:p>
            <a:pPr algn="r" rtl="1"/>
            <a:endParaRPr lang="en-US" sz="2400" dirty="0" smtClean="0"/>
          </a:p>
          <a:p>
            <a:pPr algn="r" rtl="1"/>
            <a:endParaRPr lang="en-US" sz="2400" dirty="0" smtClean="0"/>
          </a:p>
          <a:p>
            <a:pPr algn="r" rtl="1"/>
            <a:endParaRPr lang="en-US" sz="2400" dirty="0" smtClean="0"/>
          </a:p>
          <a:p>
            <a:pPr algn="r" rtl="1"/>
            <a:endParaRPr lang="en-US" sz="2400" dirty="0" smtClean="0"/>
          </a:p>
          <a:p>
            <a:pPr algn="r" rtl="1"/>
            <a:endParaRPr lang="en-US" sz="2400" dirty="0" smtClean="0"/>
          </a:p>
          <a:p>
            <a:pPr algn="r" rtl="1"/>
            <a:endParaRPr lang="en-US" sz="2400" dirty="0" smtClean="0"/>
          </a:p>
          <a:p>
            <a:pPr algn="r" rtl="1"/>
            <a:endParaRPr lang="en-US" sz="2400" dirty="0" smtClean="0"/>
          </a:p>
          <a:p>
            <a:pPr algn="r" rtl="1"/>
            <a:endParaRPr lang="en-US" sz="2400" dirty="0" smtClean="0"/>
          </a:p>
          <a:p>
            <a:pPr algn="r" rtl="1"/>
            <a:endParaRPr lang="en-US" sz="2400" dirty="0" smtClean="0"/>
          </a:p>
          <a:p>
            <a:pPr algn="r" rt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57200"/>
            <a:ext cx="8458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/>
              <a:t>درد یا تندرنس لکالیزه </a:t>
            </a:r>
            <a:endParaRPr lang="en-US" dirty="0" smtClean="0"/>
          </a:p>
          <a:p>
            <a:pPr algn="r" rtl="1"/>
            <a:r>
              <a:rPr lang="fa-IR" b="1" dirty="0" smtClean="0"/>
              <a:t>و حداقل یکی ازموارد زیر:</a:t>
            </a:r>
          </a:p>
          <a:p>
            <a:pPr algn="r" rtl="1"/>
            <a:r>
              <a:rPr lang="fa-IR" dirty="0" smtClean="0"/>
              <a:t>الف. ترشح چرکی از ناحیه درگیر</a:t>
            </a:r>
          </a:p>
          <a:p>
            <a:pPr algn="r" rtl="1"/>
            <a:r>
              <a:rPr lang="fa-IR" dirty="0" smtClean="0"/>
              <a:t>ب. کشت خون مثبت (یا شناسایی ارگانیسم با روشهاي غیرکشت) و شواهد تصویربرداري حاکی از</a:t>
            </a:r>
          </a:p>
          <a:p>
            <a:pPr algn="r" rtl="1"/>
            <a:r>
              <a:rPr lang="fa-IR" dirty="0" smtClean="0"/>
              <a:t>یا اسکن رادیواکتیو [گالیوم، تکنزیوم]) ،</a:t>
            </a:r>
            <a:r>
              <a:rPr lang="en-US" dirty="0" smtClean="0"/>
              <a:t>MRI ، </a:t>
            </a:r>
            <a:r>
              <a:rPr lang="fa-IR" dirty="0" smtClean="0"/>
              <a:t>عفونت (مانند سونوگرافی، سی تی اسکن</a:t>
            </a:r>
          </a:p>
          <a:p>
            <a:pPr algn="r" rtl="1"/>
            <a:r>
              <a:rPr lang="fa-IR" dirty="0" smtClean="0"/>
              <a:t>4. بیمار با سن ≤ 1 سال، حداقل یکی از علائم یا نشانه هاي زیر را داشته باشد:</a:t>
            </a:r>
          </a:p>
          <a:p>
            <a:pPr algn="r" rtl="1"/>
            <a:r>
              <a:rPr lang="fa-IR" dirty="0" smtClean="0"/>
              <a:t>تب ( &gt; 38 درجه) </a:t>
            </a:r>
            <a:r>
              <a:rPr lang="en-US" dirty="0" smtClean="0"/>
              <a:t>o</a:t>
            </a:r>
          </a:p>
          <a:p>
            <a:pPr algn="r" rtl="1"/>
            <a:r>
              <a:rPr lang="fa-IR" dirty="0" smtClean="0"/>
              <a:t>هیپوترمی ( &lt; 36 درجه) </a:t>
            </a:r>
            <a:r>
              <a:rPr lang="en-US" dirty="0" smtClean="0"/>
              <a:t>o</a:t>
            </a:r>
          </a:p>
          <a:p>
            <a:pPr algn="r" rtl="1"/>
            <a:r>
              <a:rPr lang="fa-IR" dirty="0" smtClean="0"/>
              <a:t>آپنه </a:t>
            </a:r>
            <a:r>
              <a:rPr lang="en-US" dirty="0" smtClean="0"/>
              <a:t>o</a:t>
            </a:r>
          </a:p>
          <a:p>
            <a:pPr algn="r" rtl="1"/>
            <a:r>
              <a:rPr lang="fa-IR" dirty="0" smtClean="0"/>
              <a:t>برادیکاردي </a:t>
            </a:r>
            <a:r>
              <a:rPr lang="en-US" dirty="0" smtClean="0"/>
              <a:t>o</a:t>
            </a:r>
          </a:p>
          <a:p>
            <a:pPr algn="r" rtl="1"/>
            <a:r>
              <a:rPr lang="fa-IR" dirty="0" smtClean="0"/>
              <a:t>لتارژي (بیحالی) </a:t>
            </a:r>
            <a:r>
              <a:rPr lang="en-US" dirty="0" smtClean="0"/>
              <a:t>o</a:t>
            </a:r>
          </a:p>
          <a:p>
            <a:pPr algn="r" rtl="1"/>
            <a:r>
              <a:rPr lang="fa-IR" dirty="0" smtClean="0"/>
              <a:t>استفراغ </a:t>
            </a:r>
            <a:r>
              <a:rPr lang="en-US" dirty="0" smtClean="0"/>
              <a:t>o</a:t>
            </a:r>
          </a:p>
          <a:p>
            <a:pPr algn="r" rtl="1"/>
            <a:r>
              <a:rPr lang="fa-IR" b="1" dirty="0" smtClean="0"/>
              <a:t>و حداقل یکی ازموارد زیر:</a:t>
            </a:r>
          </a:p>
          <a:p>
            <a:pPr algn="r" rtl="1"/>
            <a:r>
              <a:rPr lang="fa-IR" dirty="0" smtClean="0"/>
              <a:t>الف. ترشح چرکی از ناحیه درگیر</a:t>
            </a:r>
          </a:p>
          <a:p>
            <a:pPr algn="r" rtl="1"/>
            <a:r>
              <a:rPr lang="fa-IR" dirty="0" smtClean="0"/>
              <a:t>ب. کشت خون مثبت (یا شناسایی ارگانیسم با روشهاي غیرکشت) و شواهد تصویربرداري حاکی</a:t>
            </a:r>
          </a:p>
          <a:p>
            <a:pPr algn="r" rtl="1"/>
            <a:r>
              <a:rPr lang="fa-IR" dirty="0" smtClean="0"/>
              <a:t>حاکی از عفونت مانند سونوگرافی و سی تس اسکن، ام آر آی ویا اسکن رادیواکتیو( تکنزیوم، گالیوم)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33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3. بیمار حداقل یکی از علائم یا نشانه هاي زیر را داشته باشد:</a:t>
            </a:r>
          </a:p>
          <a:p>
            <a:pPr algn="r" rtl="1"/>
            <a:r>
              <a:rPr lang="fa-IR" dirty="0" smtClean="0"/>
              <a:t>تب ( &gt; 38 درجه)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85800"/>
            <a:ext cx="8458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/>
              <a:t>درد یا تندرنس لکالیزه </a:t>
            </a:r>
            <a:endParaRPr lang="en-US" dirty="0" smtClean="0"/>
          </a:p>
          <a:p>
            <a:pPr algn="r" rtl="1"/>
            <a:r>
              <a:rPr lang="fa-IR" b="1" dirty="0" smtClean="0"/>
              <a:t>و حداقل یکی ازموارد زیر:</a:t>
            </a:r>
          </a:p>
          <a:p>
            <a:pPr algn="r" rtl="1"/>
            <a:r>
              <a:rPr lang="fa-IR" dirty="0" smtClean="0"/>
              <a:t>الف. ترشح چرکی از ناحیه درگیر</a:t>
            </a:r>
          </a:p>
          <a:p>
            <a:pPr algn="r" rtl="1"/>
            <a:r>
              <a:rPr lang="fa-IR" dirty="0" smtClean="0"/>
              <a:t>ب. کشت خون مثبت (یا شناسایی ارگانیسم با روشهاي غیرکشت) و شواهد تصویربرداري حاکی از</a:t>
            </a:r>
          </a:p>
          <a:p>
            <a:pPr algn="r" rtl="1"/>
            <a:r>
              <a:rPr lang="fa-IR" dirty="0" smtClean="0"/>
              <a:t>یا اسکن رادیواکتیو [گالیوم، تکنزیوم]) ،</a:t>
            </a:r>
            <a:r>
              <a:rPr lang="en-US" dirty="0" smtClean="0"/>
              <a:t>MRI ، </a:t>
            </a:r>
            <a:r>
              <a:rPr lang="fa-IR" dirty="0" smtClean="0"/>
              <a:t>عفونت (مانند سونوگرافی، سی تی اسکن</a:t>
            </a:r>
          </a:p>
          <a:p>
            <a:pPr algn="r" rtl="1"/>
            <a:r>
              <a:rPr lang="fa-IR" dirty="0" smtClean="0"/>
              <a:t>4. بیمار با سن ≤ 1 سال، حداقل یکی از علائم یا نشانه هاي زیر را داشته باشد: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/>
              <a:t>تب ( &gt; 38 درجه)</a:t>
            </a:r>
            <a:endParaRPr lang="en-US" dirty="0" smtClean="0"/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/>
              <a:t>هیپوترمی ( &lt; 36 درجه)</a:t>
            </a:r>
            <a:endParaRPr lang="en-US" dirty="0" smtClean="0"/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/>
              <a:t>آپنه</a:t>
            </a:r>
            <a:endParaRPr lang="en-US" dirty="0" smtClean="0"/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/>
              <a:t>برادیکاردي</a:t>
            </a:r>
            <a:endParaRPr lang="en-US" dirty="0" smtClean="0"/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/>
              <a:t>لتارژي (بیحالی)</a:t>
            </a:r>
            <a:endParaRPr lang="en-US" dirty="0" smtClean="0"/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/>
              <a:t>استفراغ</a:t>
            </a:r>
            <a:endParaRPr lang="en-US" dirty="0" smtClean="0"/>
          </a:p>
          <a:p>
            <a:pPr algn="r" rtl="1"/>
            <a:r>
              <a:rPr lang="fa-IR" b="1" dirty="0" smtClean="0"/>
              <a:t>و حداقل یکی ازموارد زیر:</a:t>
            </a:r>
          </a:p>
          <a:p>
            <a:pPr algn="r" rtl="1"/>
            <a:r>
              <a:rPr lang="fa-IR" dirty="0" smtClean="0"/>
              <a:t>الف. ترشح چرکی از ناحیه درگیر</a:t>
            </a:r>
          </a:p>
          <a:p>
            <a:pPr algn="r" rtl="1"/>
            <a:r>
              <a:rPr lang="fa-IR" dirty="0" smtClean="0"/>
              <a:t>ب. کشت خون مثبت (یا شناسایی ارگانیسم با روشهاي غیرکشت) و شواهد تصویربرداري حاکی</a:t>
            </a:r>
          </a:p>
          <a:p>
            <a:pPr algn="r" rtl="1"/>
            <a:r>
              <a:rPr lang="fa-IR" dirty="0" smtClean="0"/>
              <a:t>حاکی از عفونت مانند سونوگرافی و سی تس اسکن، ام آر آی ویا اسکن رادیواکتیو( تکنزیوم، گالیوم)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33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3. بیمار حداقل یکی از علائم یا نشانه هاي زیر را داشته باشد:</a:t>
            </a:r>
          </a:p>
          <a:p>
            <a:pPr algn="r" rtl="1"/>
            <a:r>
              <a:rPr lang="fa-IR" dirty="0" smtClean="0"/>
              <a:t>تب ( &gt; 38 درجه)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63563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CASE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216400" cy="28049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43200"/>
            <a:ext cx="4762500" cy="2838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16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بیمار خانم 30 ساله بدنبال عمل نوروسرجری در زمینه آنوریسم مغزی در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ICU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بستری شده است (1 تیر). از زمان بستری دارای سوند ادراری بوده است. در روز 3 تیر دچار تب، اولیگوری و کدورت ادرار میشود. جهت بیمار آنتی بیوتیک وسیع الطیف شروع شده و آزمایشات ارسال می شود. در بررسی های انجام شده کشت ادرار و کشت خون بیمار با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Ecoli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کلونی بزرگتر از 100،000 مثبت است.</a:t>
            </a:r>
          </a:p>
          <a:p>
            <a:pPr algn="r" rtl="1"/>
            <a:endParaRPr lang="fa-I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تشخیص؟</a:t>
            </a:r>
            <a:endParaRPr lang="en-US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 rtl="1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1a[CAUTI] , 1b[Non-CAUTI] , 2 /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ABUTI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8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جریان خون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BSI (Bloodstream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Infection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0" name="Picture 2" descr="E:\ARASH\PICs\Used\CLAB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0527"/>
            <a:ext cx="3181350" cy="235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E:\ARASH\PICs\Used\central_venous_cathet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3687097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3153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ثانویه:</a:t>
            </a:r>
          </a:p>
          <a:p>
            <a:pPr lvl="2" algn="r" rtl="1"/>
            <a:r>
              <a:rPr lang="fa-I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منشاء ارگان دارد مانند یوروسپسیس، پنوموسپسیس، ...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اولیه:</a:t>
            </a:r>
          </a:p>
          <a:p>
            <a:pPr lvl="2" algn="r" rtl="1"/>
            <a:r>
              <a:rPr lang="fa-I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منشاء داخل جریان خون است مانند موارد وابسته به کاتتر عروقی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7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78614" y="1371600"/>
            <a:ext cx="7089186" cy="3798094"/>
          </a:xfrm>
        </p:spPr>
        <p:txBody>
          <a:bodyPr/>
          <a:lstStyle/>
          <a:p>
            <a:pPr algn="ctr" rtl="1"/>
            <a:r>
              <a:rPr lang="fa-I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تعاریف نظام مراقبت کشوری عفونت های بیمارستانی</a:t>
            </a:r>
            <a:br>
              <a:rPr lang="fa-I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fa-I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fa-I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endParaRPr lang="en-US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495800" y="457200"/>
            <a:ext cx="1524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بسمه تعالی</a:t>
            </a:r>
            <a:endParaRPr lang="en-US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676400" y="3429000"/>
            <a:ext cx="73877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دکترحسین معصومی اصل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a-IR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فوق تخصص بیماریهای عفونی کودکان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دانشیار مرکز مدیریت بیماریهای واگیر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مهر 1396</a:t>
            </a:r>
          </a:p>
        </p:txBody>
      </p:sp>
    </p:spTree>
    <p:extLst>
      <p:ext uri="{BB962C8B-B14F-4D97-AF65-F5344CB8AC3E}">
        <p14:creationId xmlns="" xmlns:p14="http://schemas.microsoft.com/office/powerpoint/2010/main" val="4925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3563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LCBI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(Laboratory-Confirmed Bloodstream Infection)</a:t>
            </a:r>
            <a: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عفونت جریان خون تایید شده آزمایشگاهی</a:t>
            </a:r>
            <a:endParaRPr lang="en-US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endPara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LCBI1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یک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مثبت با میکروبهای معمول (مثل استافیلوکوک اورئوس)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میکروب منشا غیر از خون نداشته باشد (مثلا باکتریمی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UTI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نباشد)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endParaRPr lang="en-US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LCBI2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بیمار یکی از (تب، لرز، هایپوتنشن) داشته باشد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a-IR" sz="2000" u="sng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دو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مثبت با آلوده کننده های شایع پوستی (مثل استافیلوکوک اپیدرمیس).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endParaRPr lang="en-US" sz="8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LCBI3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شیرخوار ≤ 1 سال یکی از این موارد (تب، هایپوترمی، آپنه، برادیکاردی) داشته باشد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a-IR" sz="2000" u="sng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دو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کشت خون مثبت با آلوده کننده های شایع پوستی (مثل استافیلوکوک اپیدرمیس).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0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MBI-LCBI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(Mucosal Barrier Injury LCBI)</a:t>
            </a:r>
            <a: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a-IR" sz="20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عفونت جریان خون بعلت آسیب مخاطی</a:t>
            </a:r>
            <a:endParaRPr lang="en-US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endPara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Tahoma"/>
              <a:buChar char="-"/>
            </a:pP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MBI-LCBI 1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بیمار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مثبت با میکروبهای روده ای (شرایط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LCBI1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دارد)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a-IR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یکی از این موارد: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پیوند آلوژنیک مغز استخوان طی یکسال قبل و یکی از موارد زیر در همین بستری: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درجه 3 یا 4 واکنش گوارشی گرافت علیه میزبان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(GI-GVHD) </a:t>
            </a:r>
          </a:p>
          <a:p>
            <a:pPr lvl="1" algn="r" rtl="1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اسهال حجیم (≥1 لیتر در روز) در زمان </a:t>
            </a:r>
            <a:r>
              <a:rPr lang="en-US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مثبت یا طی یک هفته قبل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نوتروپنی</a:t>
            </a:r>
            <a:endParaRPr lang="en-US" sz="20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MBI-LCBI 2 , 3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0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751344"/>
            <a:ext cx="7772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/>
              <a:t>عفونت جریان خون تایید شدة آزمایشگاهی متعاقب آسیب مخاطی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fa-IR" sz="2000" dirty="0" smtClean="0"/>
              <a:t>این نوع عفونت زیرمجموعۀ </a:t>
            </a:r>
            <a:r>
              <a:rPr lang="en-US" sz="2000" dirty="0" smtClean="0"/>
              <a:t>LCBI</a:t>
            </a:r>
            <a:r>
              <a:rPr lang="fa-IR" sz="2000" dirty="0" smtClean="0"/>
              <a:t>و تاریخ رویداد تاریخ ایجاد عفونت جریان خون است، و نباید اشتباها از</a:t>
            </a:r>
            <a:r>
              <a:rPr lang="en-US" sz="2000" dirty="0" smtClean="0"/>
              <a:t> </a:t>
            </a:r>
            <a:r>
              <a:rPr lang="fa-IR" sz="2000" dirty="0" smtClean="0"/>
              <a:t>سطح گلبولهاي سفید یا میزان نوتروفیل براي تعیین تاریخ رویداد استفاده شود.</a:t>
            </a:r>
            <a:endParaRPr lang="en-US" sz="2000" dirty="0" smtClean="0"/>
          </a:p>
          <a:p>
            <a:pPr algn="r" rtl="1"/>
            <a:endParaRPr lang="fa-IR" sz="2000" dirty="0" smtClean="0"/>
          </a:p>
          <a:p>
            <a:pPr algn="r" rtl="1"/>
            <a:r>
              <a:rPr lang="en-US" sz="2000" b="1" dirty="0" smtClean="0"/>
              <a:t>MBI-LCBI 1</a:t>
            </a:r>
            <a:r>
              <a:rPr lang="fa-IR" sz="2000" b="1" dirty="0" smtClean="0"/>
              <a:t>: </a:t>
            </a:r>
            <a:r>
              <a:rPr lang="fa-IR" sz="2000" dirty="0" smtClean="0"/>
              <a:t>بیمار بدون توجه به سن، ویژگی </a:t>
            </a:r>
            <a:r>
              <a:rPr lang="en-US" sz="2000" dirty="0" smtClean="0"/>
              <a:t>LCBI- 1</a:t>
            </a:r>
            <a:r>
              <a:rPr lang="fa-IR" sz="2000" dirty="0" smtClean="0"/>
              <a:t>را داشته باشد با یک آزمایش خون مثبت (کشت یا روشهاي میکروبیولوژي غیرکشت) با یکی از ارگانیسم هاي روده اي زیر</a:t>
            </a:r>
          </a:p>
          <a:p>
            <a:pPr algn="r" rtl="1"/>
            <a:r>
              <a:rPr lang="fa-IR" sz="2000" dirty="0" smtClean="0"/>
              <a:t> و ارگانیسم دیگري جدا نشده باشد:</a:t>
            </a:r>
          </a:p>
          <a:p>
            <a:pPr algn="r" rtl="1"/>
            <a:r>
              <a:rPr lang="en-US" sz="2000" dirty="0" smtClean="0"/>
              <a:t>،(Clostridium </a:t>
            </a:r>
            <a:r>
              <a:rPr lang="en-US" sz="2000" dirty="0" err="1" smtClean="0"/>
              <a:t>spp</a:t>
            </a:r>
            <a:r>
              <a:rPr lang="en-US" sz="2000" dirty="0" smtClean="0"/>
              <a:t>) </a:t>
            </a:r>
            <a:r>
              <a:rPr lang="fa-IR" sz="2000" dirty="0" smtClean="0"/>
              <a:t>کلستریدیوم ،(</a:t>
            </a:r>
            <a:r>
              <a:rPr lang="en-US" sz="2000" dirty="0" smtClean="0"/>
              <a:t>Candida </a:t>
            </a:r>
            <a:r>
              <a:rPr lang="en-US" sz="2000" dirty="0" err="1" smtClean="0"/>
              <a:t>spp</a:t>
            </a:r>
            <a:r>
              <a:rPr lang="en-US" sz="2000" dirty="0" smtClean="0"/>
              <a:t>) </a:t>
            </a:r>
            <a:r>
              <a:rPr lang="fa-IR" sz="2000" dirty="0" smtClean="0"/>
              <a:t>کاندیدا ،(</a:t>
            </a:r>
            <a:r>
              <a:rPr lang="en-US" sz="2000" dirty="0" err="1" smtClean="0"/>
              <a:t>Bacteroides</a:t>
            </a:r>
            <a:r>
              <a:rPr lang="en-US" sz="2000" dirty="0" smtClean="0"/>
              <a:t> </a:t>
            </a:r>
            <a:r>
              <a:rPr lang="en-US" sz="2000" dirty="0" err="1" smtClean="0"/>
              <a:t>spp</a:t>
            </a:r>
            <a:r>
              <a:rPr lang="en-US" sz="2000" dirty="0" smtClean="0"/>
              <a:t>) </a:t>
            </a:r>
            <a:r>
              <a:rPr lang="fa-IR" sz="2000" dirty="0" smtClean="0"/>
              <a:t>باکتروئید</a:t>
            </a:r>
          </a:p>
          <a:p>
            <a:pPr algn="r" rtl="1"/>
            <a:r>
              <a:rPr lang="fa-IR" sz="2000" dirty="0" smtClean="0"/>
              <a:t>پپتواسترپتوکوك ،(</a:t>
            </a:r>
            <a:r>
              <a:rPr lang="en-US" sz="2000" dirty="0" err="1" smtClean="0"/>
              <a:t>Fusobacterium</a:t>
            </a:r>
            <a:r>
              <a:rPr lang="en-US" sz="2000" dirty="0" smtClean="0"/>
              <a:t> </a:t>
            </a:r>
            <a:r>
              <a:rPr lang="en-US" sz="2000" dirty="0" err="1" smtClean="0"/>
              <a:t>spp</a:t>
            </a:r>
            <a:r>
              <a:rPr lang="en-US" sz="2000" dirty="0" smtClean="0"/>
              <a:t>) </a:t>
            </a:r>
            <a:r>
              <a:rPr lang="fa-IR" sz="2000" dirty="0" smtClean="0"/>
              <a:t>فوزوباکتریوم ،(</a:t>
            </a:r>
            <a:r>
              <a:rPr lang="en-US" sz="2000" dirty="0" err="1" smtClean="0"/>
              <a:t>Enterococcus</a:t>
            </a:r>
            <a:r>
              <a:rPr lang="en-US" sz="2000" dirty="0" smtClean="0"/>
              <a:t> </a:t>
            </a:r>
            <a:r>
              <a:rPr lang="en-US" sz="2000" dirty="0" err="1" smtClean="0"/>
              <a:t>spp</a:t>
            </a:r>
            <a:r>
              <a:rPr lang="en-US" sz="2000" dirty="0" smtClean="0"/>
              <a:t>) </a:t>
            </a:r>
            <a:r>
              <a:rPr lang="fa-IR" sz="2000" dirty="0" smtClean="0"/>
              <a:t>انتروکوك</a:t>
            </a:r>
          </a:p>
          <a:p>
            <a:pPr algn="r" rtl="1"/>
            <a:r>
              <a:rPr lang="fa-IR" sz="2000" dirty="0" smtClean="0"/>
              <a:t>یا ،(</a:t>
            </a:r>
            <a:r>
              <a:rPr lang="en-US" sz="2000" dirty="0" err="1" smtClean="0"/>
              <a:t>Veillonella</a:t>
            </a:r>
            <a:r>
              <a:rPr lang="en-US" sz="2000" dirty="0" smtClean="0"/>
              <a:t> </a:t>
            </a:r>
            <a:r>
              <a:rPr lang="en-US" sz="2000" dirty="0" err="1" smtClean="0"/>
              <a:t>spp</a:t>
            </a:r>
            <a:r>
              <a:rPr lang="en-US" sz="2000" dirty="0" smtClean="0"/>
              <a:t>) </a:t>
            </a:r>
            <a:r>
              <a:rPr lang="fa-IR" sz="2000" dirty="0" smtClean="0"/>
              <a:t>ویلونلا ،(</a:t>
            </a:r>
            <a:r>
              <a:rPr lang="en-US" sz="2000" dirty="0" err="1" smtClean="0"/>
              <a:t>Prevotella</a:t>
            </a:r>
            <a:r>
              <a:rPr lang="en-US" sz="2000" dirty="0" smtClean="0"/>
              <a:t> </a:t>
            </a:r>
            <a:r>
              <a:rPr lang="en-US" sz="2000" dirty="0" err="1" smtClean="0"/>
              <a:t>spp</a:t>
            </a:r>
            <a:r>
              <a:rPr lang="en-US" sz="2000" dirty="0" smtClean="0"/>
              <a:t>) </a:t>
            </a:r>
            <a:r>
              <a:rPr lang="fa-IR" sz="2000" dirty="0" smtClean="0"/>
              <a:t>پره وتلا ،(</a:t>
            </a:r>
            <a:r>
              <a:rPr lang="en-US" sz="2000" dirty="0" err="1" smtClean="0"/>
              <a:t>Peptostreptococcus</a:t>
            </a:r>
            <a:r>
              <a:rPr lang="en-US" sz="2000" dirty="0" smtClean="0"/>
              <a:t> </a:t>
            </a:r>
            <a:r>
              <a:rPr lang="en-US" sz="2000" dirty="0" err="1" smtClean="0"/>
              <a:t>spp</a:t>
            </a:r>
            <a:r>
              <a:rPr lang="en-US" sz="2000" dirty="0" smtClean="0"/>
              <a:t>)</a:t>
            </a:r>
          </a:p>
          <a:p>
            <a:pPr algn="r" rtl="1"/>
            <a:r>
              <a:rPr lang="en-US" sz="2000" dirty="0" smtClean="0"/>
              <a:t>... ،</a:t>
            </a:r>
            <a:r>
              <a:rPr lang="en-US" sz="2000" dirty="0" err="1" smtClean="0"/>
              <a:t>Ecoli</a:t>
            </a:r>
            <a:r>
              <a:rPr lang="en-US" sz="2000" dirty="0" smtClean="0"/>
              <a:t> ، </a:t>
            </a:r>
            <a:r>
              <a:rPr lang="fa-IR" sz="2000" dirty="0" smtClean="0"/>
              <a:t>مانند کلبسیلا (</a:t>
            </a:r>
            <a:r>
              <a:rPr lang="en-US" sz="2000" dirty="0" err="1" smtClean="0"/>
              <a:t>Enterobacteriaceae</a:t>
            </a:r>
            <a:r>
              <a:rPr lang="en-US" sz="2000" dirty="0" smtClean="0"/>
              <a:t>) </a:t>
            </a:r>
            <a:r>
              <a:rPr lang="fa-IR" sz="2000" dirty="0" smtClean="0"/>
              <a:t>انتروباکتریاسه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/>
              <a:t>و</a:t>
            </a: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845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و</a:t>
            </a:r>
          </a:p>
          <a:p>
            <a:pPr algn="r" rtl="1"/>
            <a:r>
              <a:rPr lang="fa-IR" dirty="0" smtClean="0"/>
              <a:t>بیمار حداقل یکی از موارد زیر را داشته باشد: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1. بیماري که طی یکسال گذشته پیوند مغز استخوان آلوژن شده است یکی از موارد زیر را (در همین بستري که</a:t>
            </a:r>
          </a:p>
          <a:p>
            <a:pPr algn="r" rtl="1"/>
            <a:r>
              <a:rPr lang="en-US" dirty="0" smtClean="0"/>
              <a:t>B/C </a:t>
            </a:r>
            <a:r>
              <a:rPr lang="fa-IR" dirty="0" smtClean="0"/>
              <a:t>مثبت دارد) داشته باشد: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362200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الف. مرحله 3 یا 4 گرفتاري دستگاه گوارش در بیماري پیوند علیه میزبان</a:t>
            </a:r>
            <a:r>
              <a:rPr lang="en-US" dirty="0" smtClean="0"/>
              <a:t>( GI-GVHD)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ب. اسهال ≥ 1 لیتر در 24 ساعت (یا اسهال </a:t>
            </a:r>
            <a:r>
              <a:rPr lang="en-US" dirty="0" err="1" smtClean="0"/>
              <a:t>mL</a:t>
            </a:r>
            <a:r>
              <a:rPr lang="en-US" dirty="0" smtClean="0"/>
              <a:t>/Kg ≤ </a:t>
            </a:r>
            <a:r>
              <a:rPr lang="fa-IR" dirty="0" smtClean="0"/>
              <a:t>20 در 24 ساعت براي بیمار کمتر از 18 سال) </a:t>
            </a:r>
          </a:p>
          <a:p>
            <a:pPr algn="r" rtl="1"/>
            <a:r>
              <a:rPr lang="fa-IR" dirty="0" smtClean="0"/>
              <a:t>با شروع اسهال طی 7 روز قبل از تاریخ نمونهگیري خون</a:t>
            </a:r>
            <a:r>
              <a:rPr lang="en-US" dirty="0" smtClean="0"/>
              <a:t> .(B/C+) </a:t>
            </a:r>
            <a:endParaRPr lang="fa-IR" dirty="0" smtClean="0"/>
          </a:p>
          <a:p>
            <a:pPr algn="r" rtl="1"/>
            <a:endParaRPr lang="en-US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2. در فرد نوتروپنیک، طی یک دوره 7 روزه [تاریخ نمونه گَیري خون مثبت (روز 1) سه روز قبل و سه روز بعد]،َ</a:t>
            </a:r>
          </a:p>
          <a:p>
            <a:pPr algn="r" rtl="1"/>
            <a:r>
              <a:rPr lang="fa-IR" dirty="0" smtClean="0"/>
              <a:t>حداقل در دو روز جداگانه شمارش مطلق نوتروفیل کمتر از 3</a:t>
            </a:r>
            <a:r>
              <a:rPr lang="en-US" dirty="0" smtClean="0"/>
              <a:t> cells/mm</a:t>
            </a:r>
            <a:r>
              <a:rPr lang="fa-IR" dirty="0" smtClean="0"/>
              <a:t> 500 باشد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8382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dirty="0" smtClean="0"/>
          </a:p>
          <a:p>
            <a:pPr algn="r" rtl="1"/>
            <a:r>
              <a:rPr lang="en-US" b="1" dirty="0" smtClean="0"/>
              <a:t>MBI-LCBI 3</a:t>
            </a:r>
            <a:r>
              <a:rPr lang="fa-IR" dirty="0" smtClean="0"/>
              <a:t> </a:t>
            </a:r>
            <a:r>
              <a:rPr lang="fa-IR" dirty="0" smtClean="0"/>
              <a:t>: شیرخوار </a:t>
            </a:r>
            <a:r>
              <a:rPr lang="fa-IR" dirty="0" smtClean="0"/>
              <a:t>≤ 1 سال، ویژگی </a:t>
            </a:r>
            <a:r>
              <a:rPr lang="en-US" dirty="0" smtClean="0"/>
              <a:t>LCBI- </a:t>
            </a:r>
            <a:r>
              <a:rPr lang="en-US" dirty="0" smtClean="0"/>
              <a:t>3</a:t>
            </a:r>
            <a:r>
              <a:rPr lang="fa-IR" dirty="0" smtClean="0"/>
              <a:t>را </a:t>
            </a:r>
            <a:r>
              <a:rPr lang="fa-IR" dirty="0" smtClean="0"/>
              <a:t>داشته باشد با یک آزمایش خون مثبت (کشت </a:t>
            </a:r>
            <a:r>
              <a:rPr lang="fa-IR" dirty="0" smtClean="0"/>
              <a:t>یا</a:t>
            </a:r>
            <a:r>
              <a:rPr lang="fa-IR" b="1" dirty="0" smtClean="0"/>
              <a:t> </a:t>
            </a:r>
            <a:r>
              <a:rPr lang="fa-IR" dirty="0" smtClean="0"/>
              <a:t>روشهاي </a:t>
            </a:r>
            <a:r>
              <a:rPr lang="fa-IR" dirty="0" smtClean="0"/>
              <a:t>میکروبیولوژي غیرکشت) با </a:t>
            </a:r>
            <a:r>
              <a:rPr lang="fa-IR" i="1" dirty="0" smtClean="0"/>
              <a:t>استرپتوکوك گروه </a:t>
            </a:r>
            <a:r>
              <a:rPr lang="fa-IR" i="1" dirty="0" smtClean="0"/>
              <a:t>ویریدانس و </a:t>
            </a:r>
            <a:r>
              <a:rPr lang="fa-IR" i="1" dirty="0" smtClean="0"/>
              <a:t>ارگانیسم دیگري جدا نشده باشد.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و</a:t>
            </a:r>
          </a:p>
          <a:p>
            <a:pPr algn="r" rtl="1"/>
            <a:r>
              <a:rPr lang="fa-IR" dirty="0" smtClean="0"/>
              <a:t>بیمار حداقل یکی از موارد زیر را داشته باشد</a:t>
            </a:r>
            <a:r>
              <a:rPr lang="fa-IR" dirty="0" smtClean="0"/>
              <a:t>: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1</a:t>
            </a:r>
            <a:r>
              <a:rPr lang="fa-IR" dirty="0" smtClean="0"/>
              <a:t>. بیماري که طی یکسال گذشته پیوند مغز استخوان آلوژن شده است یکی از موارد زیر را (در همین بستري </a:t>
            </a:r>
            <a:r>
              <a:rPr lang="fa-IR" dirty="0" smtClean="0"/>
              <a:t>که</a:t>
            </a:r>
            <a:r>
              <a:rPr lang="en-US" dirty="0" smtClean="0"/>
              <a:t> B/C</a:t>
            </a:r>
            <a:r>
              <a:rPr lang="fa-IR" dirty="0" smtClean="0"/>
              <a:t>  مثبت </a:t>
            </a:r>
            <a:r>
              <a:rPr lang="fa-IR" dirty="0" smtClean="0"/>
              <a:t>دارد) داشته باشد</a:t>
            </a:r>
            <a:r>
              <a:rPr lang="fa-IR" dirty="0" smtClean="0"/>
              <a:t>:</a:t>
            </a:r>
            <a:endParaRPr lang="en-US" dirty="0" smtClean="0"/>
          </a:p>
          <a:p>
            <a:pPr algn="r" rtl="1"/>
            <a:r>
              <a:rPr lang="fa-IR" dirty="0" smtClean="0"/>
              <a:t>الف</a:t>
            </a:r>
            <a:r>
              <a:rPr lang="fa-IR" dirty="0" smtClean="0"/>
              <a:t>. مرحله 3 یا 4 گرفتاري دستگاه گوارش در بیماري پیوند علیه </a:t>
            </a:r>
            <a:r>
              <a:rPr lang="fa-IR" dirty="0" smtClean="0"/>
              <a:t>میزبان</a:t>
            </a:r>
            <a:r>
              <a:rPr lang="en-US" dirty="0" smtClean="0"/>
              <a:t> .(GI-GVHD) </a:t>
            </a:r>
            <a:endParaRPr lang="fa-IR" dirty="0" smtClean="0"/>
          </a:p>
          <a:p>
            <a:pPr algn="r" rtl="1"/>
            <a:r>
              <a:rPr lang="fa-IR" dirty="0" smtClean="0"/>
              <a:t>ب</a:t>
            </a:r>
            <a:r>
              <a:rPr lang="fa-IR" dirty="0" smtClean="0"/>
              <a:t>. </a:t>
            </a:r>
            <a:r>
              <a:rPr lang="fa-IR" dirty="0" smtClean="0"/>
              <a:t>اسهال</a:t>
            </a:r>
            <a:r>
              <a:rPr lang="en-US" dirty="0" smtClean="0"/>
              <a:t> </a:t>
            </a:r>
            <a:r>
              <a:rPr lang="en-US" dirty="0" err="1" smtClean="0"/>
              <a:t>mL</a:t>
            </a:r>
            <a:r>
              <a:rPr lang="en-US" dirty="0" smtClean="0"/>
              <a:t>/Kg ≤ </a:t>
            </a:r>
            <a:r>
              <a:rPr lang="fa-IR" dirty="0" smtClean="0"/>
              <a:t>20در </a:t>
            </a:r>
            <a:r>
              <a:rPr lang="fa-IR" dirty="0" smtClean="0"/>
              <a:t>24 ساعت با شروع طی 7 روز قبل از تاریخ </a:t>
            </a:r>
            <a:r>
              <a:rPr lang="fa-IR" dirty="0" smtClean="0"/>
              <a:t>نمونه گیري خون</a:t>
            </a:r>
            <a:r>
              <a:rPr lang="en-US" dirty="0" smtClean="0"/>
              <a:t>.(B/C+)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2</a:t>
            </a:r>
            <a:r>
              <a:rPr lang="fa-IR" dirty="0" smtClean="0"/>
              <a:t>. در فرد نوتروپنیک، طی یک دوره 7 روزه [تاریخ </a:t>
            </a:r>
            <a:r>
              <a:rPr lang="fa-IR" dirty="0" smtClean="0"/>
              <a:t>نمونه گیري </a:t>
            </a:r>
            <a:r>
              <a:rPr lang="fa-IR" dirty="0" smtClean="0"/>
              <a:t>خون مثبت (روز 1) سه روز قبل و سه روز بعد]،</a:t>
            </a:r>
          </a:p>
          <a:p>
            <a:pPr algn="r" rtl="1"/>
            <a:r>
              <a:rPr lang="fa-IR" dirty="0" smtClean="0"/>
              <a:t>حداقل </a:t>
            </a:r>
            <a:r>
              <a:rPr lang="fa-IR" dirty="0" smtClean="0"/>
              <a:t>در دو روز جداگانه شمارش مطلق نوتروفیل کمتر از </a:t>
            </a:r>
            <a:r>
              <a:rPr lang="fa-IR" dirty="0" smtClean="0"/>
              <a:t>3</a:t>
            </a:r>
            <a:r>
              <a:rPr lang="en-US" dirty="0" smtClean="0"/>
              <a:t> cells/mm</a:t>
            </a:r>
            <a:r>
              <a:rPr lang="fa-IR" dirty="0" smtClean="0"/>
              <a:t> </a:t>
            </a:r>
            <a:r>
              <a:rPr lang="fa-IR" dirty="0" smtClean="0"/>
              <a:t>500 باشد. 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CA-BSI (Catheter-Associated BSI)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029200"/>
          </a:xfrm>
        </p:spPr>
        <p:txBody>
          <a:bodyPr/>
          <a:lstStyle/>
          <a:p>
            <a:pPr algn="r" rtl="1"/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بیمار بیش از 2 روز دارای کاتتر عروقی باشد</a:t>
            </a:r>
          </a:p>
          <a:p>
            <a:pPr marL="0" indent="0" algn="r" rtl="1">
              <a:buNone/>
            </a:pPr>
            <a:r>
              <a:rPr lang="fa-IR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و</a:t>
            </a:r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جهت وی </a:t>
            </a:r>
            <a:r>
              <a:rPr lang="en-US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LCBI </a:t>
            </a:r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تشخیص داده شود</a:t>
            </a:r>
          </a:p>
          <a:p>
            <a:pPr marL="0" indent="0" algn="r" rtl="1">
              <a:buNone/>
            </a:pPr>
            <a:r>
              <a:rPr lang="fa-I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a-IR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fa-IR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در بررسی ها سایر ارگانها (مثل پنومونی، عفونت ادراری، و غیره) بعنوان منشاء رد شده باشد</a:t>
            </a:r>
          </a:p>
          <a:p>
            <a:pPr marL="0" indent="0" algn="r" rtl="1">
              <a:buNone/>
            </a:pPr>
            <a:endParaRPr lang="fa-IR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 rtl="1">
              <a:buNone/>
            </a:pPr>
            <a:r>
              <a:rPr lang="fa-IR" sz="2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سایر رفرانس ها:</a:t>
            </a:r>
          </a:p>
          <a:p>
            <a:pPr marL="400050" lvl="1" indent="0" algn="r" rtl="1">
              <a:buNone/>
            </a:pP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از کاتتر نسبت به </a:t>
            </a:r>
            <a:r>
              <a:rPr lang="en-US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16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محیطی زودتر رشد کند </a:t>
            </a:r>
          </a:p>
          <a:p>
            <a:pPr marL="400050" lvl="1" indent="0" algn="r" rtl="1">
              <a:buNone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از کاتتر نسبت به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محیطی </a:t>
            </a: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کلونی بیشتر </a:t>
            </a:r>
            <a:r>
              <a:rPr lang="fa-I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رشد </a:t>
            </a: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کند</a:t>
            </a:r>
          </a:p>
          <a:p>
            <a:pPr marL="400050" lvl="1" indent="0" algn="r" rtl="1">
              <a:buNone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محیطی مثبت و کشت نوک کاتتر مثبت باشد</a:t>
            </a:r>
          </a:p>
          <a:p>
            <a:pPr marL="400050" lvl="1" indent="0" algn="r" rtl="1">
              <a:buNone/>
            </a:pP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علائم بالینی + عفونت پوست یا تونل کاتتر</a:t>
            </a:r>
          </a:p>
          <a:p>
            <a:pPr marL="400050" lvl="1" indent="0" algn="r" rtl="1">
              <a:buNone/>
            </a:pPr>
            <a:r>
              <a:rPr lang="fa-I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علائم بالینی + رفع علائم با خروج کاتتر</a:t>
            </a:r>
            <a:endParaRPr lang="fa-I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0050" lvl="1" indent="0" algn="r" rtl="1">
              <a:buNone/>
            </a:pPr>
            <a:endParaRPr lang="fa-IR" sz="16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0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486400"/>
          </a:xfrm>
        </p:spPr>
        <p:txBody>
          <a:bodyPr/>
          <a:lstStyle/>
          <a:p>
            <a:pPr algn="r" rtl="1">
              <a:buNone/>
            </a:pPr>
            <a:r>
              <a:rPr lang="en-US" sz="2400" b="1" dirty="0" smtClean="0"/>
              <a:t>(CA-BSI/ Catheter-associated BSI) </a:t>
            </a:r>
            <a:endParaRPr lang="fa-IR" sz="2400" b="1" dirty="0" smtClean="0"/>
          </a:p>
          <a:p>
            <a:pPr algn="r" rtl="1">
              <a:buNone/>
            </a:pPr>
            <a:r>
              <a:rPr lang="fa-IR" sz="2400" b="1" dirty="0" smtClean="0"/>
              <a:t>عفونت جریان خون مرتبط با کاتتر عروقی</a:t>
            </a:r>
          </a:p>
          <a:p>
            <a:pPr algn="r" rtl="1"/>
            <a:r>
              <a:rPr lang="fa-IR" sz="2400" dirty="0" smtClean="0"/>
              <a:t>تعریف عفونت جریان خون مرتبط با کاتتر عروقی:</a:t>
            </a:r>
          </a:p>
          <a:p>
            <a:pPr algn="r" rtl="1"/>
            <a:r>
              <a:rPr lang="fa-IR" sz="2400" dirty="0" smtClean="0"/>
              <a:t>بیمار بیش از 2 روز داراي کاتتر عروقی باشد (و در زمان تشخیص عفونت، کاتتر در محل باشد یا حداکثر روز</a:t>
            </a:r>
          </a:p>
          <a:p>
            <a:pPr algn="r" rtl="1"/>
            <a:r>
              <a:rPr lang="fa-IR" sz="2400" dirty="0" smtClean="0"/>
              <a:t>قبل خارج شده باشد).</a:t>
            </a:r>
          </a:p>
          <a:p>
            <a:pPr algn="r" rtl="1"/>
            <a:r>
              <a:rPr lang="fa-IR" sz="2400" b="1" dirty="0" smtClean="0"/>
              <a:t>و</a:t>
            </a:r>
          </a:p>
          <a:p>
            <a:pPr algn="r" rtl="1"/>
            <a:r>
              <a:rPr lang="fa-IR" sz="2400" dirty="0" smtClean="0"/>
              <a:t>جهت وی </a:t>
            </a:r>
            <a:r>
              <a:rPr lang="en-US" sz="2400" dirty="0" smtClean="0"/>
              <a:t>LCBI</a:t>
            </a:r>
            <a:r>
              <a:rPr lang="fa-IR" sz="2400" dirty="0" smtClean="0"/>
              <a:t>تشخیص داده شود (با تعاریف و معیارهایی که در صفحات قبل اشاره شد). </a:t>
            </a:r>
          </a:p>
          <a:p>
            <a:pPr algn="r" rtl="1"/>
            <a:r>
              <a:rPr lang="fa-IR" sz="2400" b="1" dirty="0" smtClean="0"/>
              <a:t>و در بررسی ها سایر ارگانها (مثل پنومونی، عفونت ادراري، و غیره) بعنوان منشاء رد شده باشد.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</a:rPr>
              <a:t>نکته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فرض کنید:</a:t>
            </a:r>
          </a:p>
          <a:p>
            <a:pPr algn="r" rtl="1"/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بیماری عفونت ادراری با گسترش به خون (یوروسپسیس) دارد. در این بیمار اگر از کاتتر ورید مرکزی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B/C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فرستاده شود قاعدتا مثبت خواهد بود در حالیکه </a:t>
            </a:r>
            <a:r>
              <a:rPr lang="fa-I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عفونت مربوط به کاتتر نیست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r" rtl="1"/>
            <a:endParaRPr lang="fa-I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در این بیمار کشت ادرار، کشت خون محیطی، و کشت از کاتتر مثبت خواهد بود، و عفونت جریان خون </a:t>
            </a:r>
            <a:r>
              <a:rPr lang="fa-IR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ثانویه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(به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UTI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است.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4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334000"/>
          </a:xfrm>
        </p:spPr>
        <p:txBody>
          <a:bodyPr/>
          <a:lstStyle/>
          <a:p>
            <a:pPr algn="r" rtl="1"/>
            <a:r>
              <a:rPr lang="fa-IR" sz="2400" dirty="0" smtClean="0"/>
              <a:t>بیمار خانم 70 ساله که بعد از شیمی درمانی بعلت کانسر روده، در تاریخ 1 تیرماه در </a:t>
            </a:r>
            <a:r>
              <a:rPr lang="en-US" sz="2400" dirty="0" smtClean="0"/>
              <a:t>ICU</a:t>
            </a:r>
            <a:r>
              <a:rPr lang="fa-IR" sz="2400" dirty="0" smtClean="0"/>
              <a:t> بستری و اینتوبه میشود، بیمار به هنگام بستری در </a:t>
            </a:r>
            <a:r>
              <a:rPr lang="en-US" sz="2400" dirty="0" smtClean="0"/>
              <a:t>ICU</a:t>
            </a:r>
            <a:r>
              <a:rPr lang="fa-IR" sz="2400" dirty="0" smtClean="0"/>
              <a:t> کاتتر ورید مرکزی داشته است. در تاریخ 5 تیرماه بیمار دچار تب، افت فشار خون می شود، که کشت از ترشحات تراشه، خون محیطی در دو نوبت، کشت از خون کاتتر، کشت ادرار ارسال می شود، و بیمار تحت درمان با مروپنم + ونکومایسین قرار میگیرد. </a:t>
            </a:r>
            <a:r>
              <a:rPr lang="en-US" sz="2400" dirty="0" smtClean="0"/>
              <a:t>CXR</a:t>
            </a:r>
            <a:r>
              <a:rPr lang="fa-IR" sz="2400" dirty="0" smtClean="0"/>
              <a:t> کدرت جدید نداشته، سونوگرافی شکم کالکشن یا شواهدی از عفونت نداشته. دو روز بعد جواب کشتها آمده است:</a:t>
            </a:r>
          </a:p>
          <a:p>
            <a:pPr lvl="1" algn="r" rtl="1"/>
            <a:r>
              <a:rPr lang="fa-IR" sz="2000" dirty="0" smtClean="0"/>
              <a:t>کشت ترشحات تراشه، کشت ادرار : منفی</a:t>
            </a:r>
          </a:p>
          <a:p>
            <a:pPr lvl="1" algn="r" rtl="1"/>
            <a:r>
              <a:rPr lang="fa-IR" sz="2000" dirty="0" smtClean="0"/>
              <a:t>کشت خون محیطی: </a:t>
            </a:r>
            <a:r>
              <a:rPr lang="en-US" sz="2000" dirty="0" smtClean="0"/>
              <a:t>Ecoli</a:t>
            </a:r>
          </a:p>
          <a:p>
            <a:pPr lvl="1" algn="r" rtl="1"/>
            <a:r>
              <a:rPr lang="fa-IR" sz="2000" dirty="0" smtClean="0"/>
              <a:t>کشت خون </a:t>
            </a:r>
            <a:r>
              <a:rPr lang="fa-IR" sz="2000" dirty="0"/>
              <a:t>گرفته شده از کاتتر ورید </a:t>
            </a:r>
            <a:r>
              <a:rPr lang="fa-IR" sz="2000" dirty="0" smtClean="0"/>
              <a:t>مرکزی آماده نیست</a:t>
            </a:r>
          </a:p>
          <a:p>
            <a:pPr lvl="1" algn="r" rtl="1"/>
            <a:endParaRPr lang="fa-IR" sz="2000" dirty="0" smtClean="0">
              <a:solidFill>
                <a:srgbClr val="FF0000"/>
              </a:solidFill>
            </a:endParaRP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سئوال: </a:t>
            </a:r>
            <a:r>
              <a:rPr lang="fa-IR" sz="2400" b="1" dirty="0" smtClean="0"/>
              <a:t>آیا بر طبق تعریف </a:t>
            </a:r>
            <a:r>
              <a:rPr lang="en-US" sz="2400" b="1" dirty="0" smtClean="0"/>
              <a:t>CDC</a:t>
            </a:r>
            <a:r>
              <a:rPr lang="fa-IR" sz="2400" b="1" dirty="0" smtClean="0"/>
              <a:t> عفونت </a:t>
            </a:r>
            <a:r>
              <a:rPr lang="en-US" sz="2400" b="1" dirty="0" smtClean="0"/>
              <a:t>CA-BSI</a:t>
            </a:r>
            <a:r>
              <a:rPr lang="fa-IR" sz="2400" b="1" dirty="0" smtClean="0"/>
              <a:t> هست یا خیر؟ چرا؟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2881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1600200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0070C0"/>
                </a:solidFill>
              </a:rPr>
              <a:t>عفونت </a:t>
            </a:r>
            <a:r>
              <a:rPr lang="fa-IR" dirty="0" smtClean="0">
                <a:solidFill>
                  <a:srgbClr val="0070C0"/>
                </a:solidFill>
              </a:rPr>
              <a:t>های </a:t>
            </a:r>
            <a:r>
              <a:rPr lang="fa-IR" dirty="0">
                <a:solidFill>
                  <a:srgbClr val="0070C0"/>
                </a:solidFill>
              </a:rPr>
              <a:t>ناشی از خدمات سلامت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Healthcare-associated Infections (HAIs)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3047999"/>
            <a:ext cx="3962400" cy="762001"/>
          </a:xfrm>
        </p:spPr>
        <p:txBody>
          <a:bodyPr/>
          <a:lstStyle/>
          <a:p>
            <a:pPr algn="r" rtl="1"/>
            <a:r>
              <a:rPr lang="fa-I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تعاریف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CDC/NHSN</a:t>
            </a:r>
            <a:endParaRPr lang="fa-IR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06973"/>
            <a:ext cx="6248400" cy="613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47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1524000"/>
          </a:xfrm>
        </p:spPr>
        <p:txBody>
          <a:bodyPr/>
          <a:lstStyle/>
          <a:p>
            <a:pPr algn="ctr"/>
            <a:r>
              <a:rPr lang="en-US" dirty="0" smtClean="0"/>
              <a:t>CDC/NHSN</a:t>
            </a:r>
            <a:br>
              <a:rPr lang="en-US" dirty="0" smtClean="0"/>
            </a:br>
            <a:r>
              <a:rPr lang="en-US" sz="2000" dirty="0" smtClean="0"/>
              <a:t>Centers for Disease Control and Prevention</a:t>
            </a:r>
            <a:br>
              <a:rPr lang="en-US" sz="2000" dirty="0" smtClean="0"/>
            </a:br>
            <a:r>
              <a:rPr lang="en-US" sz="2000" dirty="0" smtClean="0"/>
              <a:t>National Healthcare Safety Network</a:t>
            </a:r>
            <a:endParaRPr lang="en-US" sz="2000" dirty="0"/>
          </a:p>
        </p:txBody>
      </p:sp>
      <p:pic>
        <p:nvPicPr>
          <p:cNvPr id="4" name="Picture 2" descr="C:\Users\Armin\Desktop\PICs\cdc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3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6" y="28942"/>
            <a:ext cx="5835532" cy="682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559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لیست کدهای عفونت ها</a:t>
            </a:r>
          </a:p>
          <a:p>
            <a:pPr algn="ctr" rtl="1"/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CDC/NHSN 2016</a:t>
            </a:r>
            <a:endParaRPr lang="en-US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7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93" y="1511249"/>
            <a:ext cx="4652682" cy="52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69" y="1066801"/>
            <a:ext cx="437033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38" y="753855"/>
            <a:ext cx="3870188" cy="518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532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25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UTI (Urinary Tract Infection) </a:t>
            </a:r>
            <a:r>
              <a:rPr lang="fa-IR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ادراری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2" name="Picture 2" descr="E:\ARASH\PICs\Used\CAU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0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ARASH\PICs\Used\CAU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96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00"/>
                </a:solidFill>
              </a:rPr>
              <a:t>UTI (Urinary Tract Infection</a:t>
            </a:r>
            <a:r>
              <a:rPr lang="it-IT" sz="3200" b="1" dirty="0" smtClean="0">
                <a:solidFill>
                  <a:srgbClr val="000000"/>
                </a:solidFill>
              </a:rPr>
              <a:t>):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8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800" b="1" dirty="0">
                <a:solidFill>
                  <a:srgbClr val="0070C0"/>
                </a:solidFill>
              </a:rPr>
              <a:t>SUTI </a:t>
            </a:r>
            <a:r>
              <a:rPr lang="it-IT" sz="2800" b="1" dirty="0">
                <a:solidFill>
                  <a:srgbClr val="000000"/>
                </a:solidFill>
              </a:rPr>
              <a:t>: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000" b="1" dirty="0">
                <a:solidFill>
                  <a:srgbClr val="000000"/>
                </a:solidFill>
              </a:rPr>
              <a:t>Symptomatic </a:t>
            </a:r>
            <a:r>
              <a:rPr lang="it-IT" sz="2000" b="1" dirty="0" smtClean="0">
                <a:solidFill>
                  <a:srgbClr val="000000"/>
                </a:solidFill>
              </a:rPr>
              <a:t>UTI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b="1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0000"/>
                </a:solidFill>
              </a:rPr>
              <a:t>1a [</a:t>
            </a:r>
            <a:r>
              <a:rPr lang="it-IT" sz="2800" b="1" dirty="0" smtClean="0">
                <a:solidFill>
                  <a:srgbClr val="C00000"/>
                </a:solidFill>
              </a:rPr>
              <a:t>CAUTI</a:t>
            </a:r>
            <a:r>
              <a:rPr lang="it-IT" sz="2800" dirty="0">
                <a:solidFill>
                  <a:srgbClr val="000000"/>
                </a:solidFill>
              </a:rPr>
              <a:t>] : </a:t>
            </a:r>
            <a:r>
              <a:rPr lang="it-IT" sz="2000" dirty="0">
                <a:solidFill>
                  <a:srgbClr val="000000"/>
                </a:solidFill>
              </a:rPr>
              <a:t>Catheter-associated UTI</a:t>
            </a:r>
            <a:endParaRPr lang="it-IT" sz="20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0000"/>
                </a:solidFill>
              </a:rPr>
              <a:t>1b [Non-CAUTI</a:t>
            </a:r>
            <a:r>
              <a:rPr lang="it-IT" sz="2800" dirty="0">
                <a:solidFill>
                  <a:srgbClr val="000000"/>
                </a:solidFill>
              </a:rPr>
              <a:t>] : </a:t>
            </a:r>
            <a:r>
              <a:rPr lang="it-IT" sz="2000" dirty="0">
                <a:solidFill>
                  <a:srgbClr val="000000"/>
                </a:solidFill>
              </a:rPr>
              <a:t>Non-Catheter-associated UTI</a:t>
            </a:r>
            <a:endParaRPr lang="it-IT" sz="20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0000"/>
                </a:solidFill>
              </a:rPr>
              <a:t>2 :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CAUTI or Non-CAUTI in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infants ≤1 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t-IT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70C0"/>
                </a:solidFill>
              </a:rPr>
              <a:t>ABUTI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>
                <a:solidFill>
                  <a:srgbClr val="000000"/>
                </a:solidFill>
              </a:rPr>
              <a:t>: </a:t>
            </a:r>
            <a:r>
              <a:rPr lang="it-IT" sz="2000" dirty="0">
                <a:solidFill>
                  <a:srgbClr val="000000"/>
                </a:solidFill>
              </a:rPr>
              <a:t>Asymptomatic Bacteremic </a:t>
            </a:r>
            <a:r>
              <a:rPr lang="it-IT" sz="2000" dirty="0" smtClean="0">
                <a:solidFill>
                  <a:srgbClr val="000000"/>
                </a:solidFill>
              </a:rPr>
              <a:t>UTI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70C0"/>
                </a:solidFill>
              </a:rPr>
              <a:t>USI </a:t>
            </a:r>
            <a:r>
              <a:rPr lang="it-IT" sz="2800" dirty="0">
                <a:solidFill>
                  <a:srgbClr val="000000"/>
                </a:solidFill>
              </a:rPr>
              <a:t>: </a:t>
            </a:r>
            <a:r>
              <a:rPr lang="it-IT" sz="2000" dirty="0">
                <a:solidFill>
                  <a:srgbClr val="000000"/>
                </a:solidFill>
              </a:rPr>
              <a:t>Urinary System Infection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4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563563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SUTI (Symptomatic UTI) </a:t>
            </a:r>
            <a:r>
              <a:rPr lang="fa-I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عفونت علامتدار مجاری ادراری:</a:t>
            </a:r>
            <a:endParaRPr lang="en-US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fa-IR" sz="1200" b="1" dirty="0" smtClean="0">
              <a:effectLst/>
              <a:latin typeface="Tahoma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ffectLst/>
                <a:latin typeface="Tahoma"/>
                <a:ea typeface="Calibri"/>
                <a:cs typeface="Arial"/>
              </a:rPr>
              <a:t>1a</a:t>
            </a: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: </a:t>
            </a:r>
            <a:r>
              <a:rPr lang="en-US" sz="2400" dirty="0" smtClean="0">
                <a:effectLst/>
                <a:latin typeface="Tahoma"/>
                <a:ea typeface="Calibri"/>
                <a:cs typeface="Arial"/>
              </a:rPr>
              <a:t>Catheter-associated UTI (</a:t>
            </a:r>
            <a:r>
              <a:rPr lang="en-US" sz="2400" b="1" dirty="0" smtClean="0">
                <a:effectLst/>
                <a:latin typeface="Tahoma"/>
                <a:ea typeface="Calibri"/>
                <a:cs typeface="Arial"/>
              </a:rPr>
              <a:t>CAUTI</a:t>
            </a:r>
            <a:r>
              <a:rPr lang="en-US" sz="2400" dirty="0" smtClean="0">
                <a:effectLst/>
                <a:latin typeface="Tahoma"/>
                <a:ea typeface="Calibri"/>
                <a:cs typeface="Arial"/>
              </a:rPr>
              <a:t>):</a:t>
            </a:r>
            <a:endParaRPr lang="en-US" sz="2400" dirty="0" smtClean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800" dirty="0" smtClean="0">
              <a:effectLst/>
              <a:latin typeface="Calibri"/>
              <a:ea typeface="Calibri"/>
              <a:cs typeface="Tahoma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بیماری که بیش از 2 روز است کاتتر ادراری دارد</a:t>
            </a:r>
            <a:endParaRPr lang="en-US" sz="2400" dirty="0" smtClean="0">
              <a:effectLst/>
              <a:latin typeface="Calibri"/>
              <a:ea typeface="Calibri"/>
              <a:cs typeface="Tahoma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 smtClean="0">
                <a:effectLst/>
                <a:latin typeface="Calibri"/>
                <a:ea typeface="Calibri"/>
                <a:cs typeface="Tahoma"/>
              </a:rPr>
              <a:t>اگر کاتتر خارج شده بیش از یک روز نگذشته باشد</a:t>
            </a:r>
            <a:endParaRPr lang="en-US" sz="1600" dirty="0" smtClean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  </a:t>
            </a:r>
            <a:r>
              <a:rPr lang="fa-IR" sz="2400" b="1" dirty="0" smtClean="0">
                <a:effectLst/>
                <a:latin typeface="Calibri"/>
                <a:ea typeface="Calibri"/>
                <a:cs typeface="Tahoma"/>
              </a:rPr>
              <a:t>و</a:t>
            </a: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  یک مورد: تب، تندرنس سوپرا پوبیک، درد یا تندرنس زاویه کوستوورتبرال، تکرر ادرار، سوزش ادرار، فوریت ادراری</a:t>
            </a:r>
            <a:endParaRPr lang="en-US" sz="2400" dirty="0" smtClean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  </a:t>
            </a:r>
            <a:r>
              <a:rPr lang="fa-IR" sz="2400" b="1" dirty="0" smtClean="0">
                <a:effectLst/>
                <a:latin typeface="Calibri"/>
                <a:ea typeface="Calibri"/>
                <a:cs typeface="Tahoma"/>
              </a:rPr>
              <a:t>و</a:t>
            </a: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  کشت ادرار مثبت با کلونی </a:t>
            </a:r>
            <a:r>
              <a:rPr lang="fa-IR" sz="2400" dirty="0" smtClean="0">
                <a:latin typeface="Calibri"/>
                <a:ea typeface="Calibri"/>
                <a:cs typeface="Tahoma"/>
              </a:rPr>
              <a:t>حداقل</a:t>
            </a:r>
            <a:r>
              <a:rPr lang="fa-IR" sz="2400" dirty="0" smtClean="0">
                <a:effectLst/>
                <a:latin typeface="Calibri"/>
                <a:ea typeface="Calibri"/>
                <a:cs typeface="Tahoma"/>
              </a:rPr>
              <a:t> 100،000</a:t>
            </a: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 smtClean="0">
                <a:latin typeface="Calibri"/>
                <a:ea typeface="Calibri"/>
                <a:cs typeface="Tahoma"/>
              </a:rPr>
              <a:t>حداکثر 2 نوع میکروب قابل قبول است</a:t>
            </a:r>
            <a:endParaRPr lang="en-US" sz="1600" dirty="0" smtClean="0">
              <a:effectLst/>
              <a:latin typeface="Calibri"/>
              <a:ea typeface="Calibri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231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b2004212g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2005</Words>
  <Application>Microsoft Office PowerPoint</Application>
  <PresentationFormat>On-screen Show (4:3)</PresentationFormat>
  <Paragraphs>229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cdb2004212gl</vt:lpstr>
      <vt:lpstr>1_Custom Design</vt:lpstr>
      <vt:lpstr>Slide 1</vt:lpstr>
      <vt:lpstr>تعاریف نظام مراقبت کشوری عفونت های بیمارستانی    </vt:lpstr>
      <vt:lpstr>عفونت های ناشی از خدمات سلامت  Healthcare-associated Infections (HAIs)</vt:lpstr>
      <vt:lpstr>CDC/NHSN Centers for Disease Control and Prevention National Healthcare Safety Network</vt:lpstr>
      <vt:lpstr>Slide 5</vt:lpstr>
      <vt:lpstr>Slide 6</vt:lpstr>
      <vt:lpstr>UTI (Urinary Tract Infection) عفونت ادراری</vt:lpstr>
      <vt:lpstr>Slide 8</vt:lpstr>
      <vt:lpstr>SUTI (Symptomatic UTI) عفونت علامتدار مجاری ادراری:</vt:lpstr>
      <vt:lpstr>SUTI (Symptomatic UTI) عفونت علامتدار مجاری ادراری:</vt:lpstr>
      <vt:lpstr>SUTI (Symptomatic UTI) عفونت علامتدار مجاری ادراری:</vt:lpstr>
      <vt:lpstr>ABUTI (Asymptomatic Bacteremic UTI)  عفونت باکترمیک بدون علامت ادراری</vt:lpstr>
      <vt:lpstr>USI Urinary System Infection (kidney, bladder, etc)سایر عفونتهای دستگاه ادراری </vt:lpstr>
      <vt:lpstr>Slide 14</vt:lpstr>
      <vt:lpstr>Slide 15</vt:lpstr>
      <vt:lpstr>Slide 16</vt:lpstr>
      <vt:lpstr>CASE</vt:lpstr>
      <vt:lpstr>CASE</vt:lpstr>
      <vt:lpstr>عفونت جریان خون BSI (Bloodstream Infection)</vt:lpstr>
      <vt:lpstr>LCBI (Laboratory-Confirmed Bloodstream Infection)  عفونت جریان خون تایید شده آزمایشگاهی</vt:lpstr>
      <vt:lpstr>MBI-LCBI (Mucosal Barrier Injury LCBI)  عفونت جریان خون بعلت آسیب مخاطی</vt:lpstr>
      <vt:lpstr>Slide 22</vt:lpstr>
      <vt:lpstr>Slide 23</vt:lpstr>
      <vt:lpstr>Slide 24</vt:lpstr>
      <vt:lpstr>Slide 25</vt:lpstr>
      <vt:lpstr>CA-BSI (Catheter-Associated BSI)</vt:lpstr>
      <vt:lpstr>Slide 27</vt:lpstr>
      <vt:lpstr>نکته</vt:lpstr>
      <vt:lpstr>CASE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Armin</dc:creator>
  <cp:lastModifiedBy>Masoumi Asl</cp:lastModifiedBy>
  <cp:revision>321</cp:revision>
  <dcterms:created xsi:type="dcterms:W3CDTF">2006-08-16T00:00:00Z</dcterms:created>
  <dcterms:modified xsi:type="dcterms:W3CDTF">2017-10-13T15:15:31Z</dcterms:modified>
</cp:coreProperties>
</file>