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5"/>
  </p:notesMasterIdLst>
  <p:handoutMasterIdLst>
    <p:handoutMasterId r:id="rId46"/>
  </p:handoutMasterIdLst>
  <p:sldIdLst>
    <p:sldId id="368" r:id="rId2"/>
    <p:sldId id="269" r:id="rId3"/>
    <p:sldId id="386" r:id="rId4"/>
    <p:sldId id="390" r:id="rId5"/>
    <p:sldId id="452" r:id="rId6"/>
    <p:sldId id="403" r:id="rId7"/>
    <p:sldId id="404" r:id="rId8"/>
    <p:sldId id="405" r:id="rId9"/>
    <p:sldId id="447" r:id="rId10"/>
    <p:sldId id="449" r:id="rId11"/>
    <p:sldId id="450" r:id="rId12"/>
    <p:sldId id="454" r:id="rId13"/>
    <p:sldId id="448" r:id="rId14"/>
    <p:sldId id="434" r:id="rId15"/>
    <p:sldId id="417" r:id="rId16"/>
    <p:sldId id="418" r:id="rId17"/>
    <p:sldId id="419" r:id="rId18"/>
    <p:sldId id="420" r:id="rId19"/>
    <p:sldId id="421" r:id="rId20"/>
    <p:sldId id="422" r:id="rId21"/>
    <p:sldId id="429" r:id="rId22"/>
    <p:sldId id="430" r:id="rId23"/>
    <p:sldId id="423" r:id="rId24"/>
    <p:sldId id="424" r:id="rId25"/>
    <p:sldId id="425" r:id="rId26"/>
    <p:sldId id="426" r:id="rId27"/>
    <p:sldId id="427" r:id="rId28"/>
    <p:sldId id="431" r:id="rId29"/>
    <p:sldId id="451" r:id="rId30"/>
    <p:sldId id="432" r:id="rId31"/>
    <p:sldId id="435" r:id="rId32"/>
    <p:sldId id="436" r:id="rId33"/>
    <p:sldId id="437" r:id="rId34"/>
    <p:sldId id="438" r:id="rId35"/>
    <p:sldId id="439" r:id="rId36"/>
    <p:sldId id="440" r:id="rId37"/>
    <p:sldId id="441" r:id="rId38"/>
    <p:sldId id="442" r:id="rId39"/>
    <p:sldId id="455" r:id="rId40"/>
    <p:sldId id="443" r:id="rId41"/>
    <p:sldId id="445" r:id="rId42"/>
    <p:sldId id="446" r:id="rId43"/>
    <p:sldId id="379" r:id="rId4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5125"/>
    <a:srgbClr val="FF9900"/>
    <a:srgbClr val="FF7415"/>
    <a:srgbClr val="996633"/>
    <a:srgbClr val="8BF5B6"/>
    <a:srgbClr val="B2F8CE"/>
    <a:srgbClr val="11C55A"/>
    <a:srgbClr val="1DEB70"/>
    <a:srgbClr val="0FB552"/>
    <a:srgbClr val="FF8A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500" autoAdjust="0"/>
    <p:restoredTop sz="83422" autoAdjust="0"/>
  </p:normalViewPr>
  <p:slideViewPr>
    <p:cSldViewPr>
      <p:cViewPr varScale="1">
        <p:scale>
          <a:sx n="74" d="100"/>
          <a:sy n="74" d="100"/>
        </p:scale>
        <p:origin x="4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36C3EC-6136-4D18-9695-A96B4B9C89E8}" type="datetimeFigureOut">
              <a:rPr lang="en-US" smtClean="0"/>
              <a:pPr/>
              <a:t>10/13/2017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26C045-3C11-4B1D-B792-E31144150875}" type="slidenum">
              <a:rPr lang="en-US" smtClean="0"/>
              <a:pPr/>
              <a:t>‹#›</a:t>
            </a:fld>
            <a:endParaRPr lang="en-US"/>
          </a:p>
        </p:txBody>
      </p:sp>
    </p:spTree>
    <p:extLst>
      <p:ext uri="{BB962C8B-B14F-4D97-AF65-F5344CB8AC3E}">
        <p14:creationId xmlns:p14="http://schemas.microsoft.com/office/powerpoint/2010/main" val="4137346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0D422D4-2073-4BA1-B03F-BFB0755F529B}" type="datetimeFigureOut">
              <a:rPr lang="fa-IR" smtClean="0"/>
              <a:pPr/>
              <a:t>01/23/1439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FE837C4-1526-487C-91D5-D81AAB7094ED}" type="slidenum">
              <a:rPr lang="fa-IR" smtClean="0"/>
              <a:pPr/>
              <a:t>‹#›</a:t>
            </a:fld>
            <a:endParaRPr lang="fa-IR"/>
          </a:p>
        </p:txBody>
      </p:sp>
    </p:spTree>
    <p:extLst>
      <p:ext uri="{BB962C8B-B14F-4D97-AF65-F5344CB8AC3E}">
        <p14:creationId xmlns:p14="http://schemas.microsoft.com/office/powerpoint/2010/main" val="1496046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E5903C2-61F6-4647-BF8D-11203CCB1590}" type="datetimeFigureOut">
              <a:rPr lang="fa-IR" smtClean="0"/>
              <a:pPr/>
              <a:t>01/23/1439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07FCED-15F3-4DCC-A5EA-C1CE0F1B0340}"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E5903C2-61F6-4647-BF8D-11203CCB1590}" type="datetimeFigureOut">
              <a:rPr lang="fa-IR" smtClean="0"/>
              <a:pPr/>
              <a:t>01/23/1439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07FCED-15F3-4DCC-A5EA-C1CE0F1B0340}"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E5903C2-61F6-4647-BF8D-11203CCB1590}" type="datetimeFigureOut">
              <a:rPr lang="fa-IR" smtClean="0"/>
              <a:pPr/>
              <a:t>01/23/1439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07FCED-15F3-4DCC-A5EA-C1CE0F1B0340}"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E5903C2-61F6-4647-BF8D-11203CCB1590}" type="datetimeFigureOut">
              <a:rPr lang="fa-IR" smtClean="0"/>
              <a:pPr/>
              <a:t>01/23/1439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07FCED-15F3-4DCC-A5EA-C1CE0F1B0340}"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5903C2-61F6-4647-BF8D-11203CCB1590}" type="datetimeFigureOut">
              <a:rPr lang="fa-IR" smtClean="0"/>
              <a:pPr/>
              <a:t>01/23/1439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07FCED-15F3-4DCC-A5EA-C1CE0F1B0340}"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E5903C2-61F6-4647-BF8D-11203CCB1590}" type="datetimeFigureOut">
              <a:rPr lang="fa-IR" smtClean="0"/>
              <a:pPr/>
              <a:t>01/23/1439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607FCED-15F3-4DCC-A5EA-C1CE0F1B0340}"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E5903C2-61F6-4647-BF8D-11203CCB1590}" type="datetimeFigureOut">
              <a:rPr lang="fa-IR" smtClean="0"/>
              <a:pPr/>
              <a:t>01/23/1439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607FCED-15F3-4DCC-A5EA-C1CE0F1B0340}"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E5903C2-61F6-4647-BF8D-11203CCB1590}" type="datetimeFigureOut">
              <a:rPr lang="fa-IR" smtClean="0"/>
              <a:pPr/>
              <a:t>01/23/1439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607FCED-15F3-4DCC-A5EA-C1CE0F1B0340}"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903C2-61F6-4647-BF8D-11203CCB1590}" type="datetimeFigureOut">
              <a:rPr lang="fa-IR" smtClean="0"/>
              <a:pPr/>
              <a:t>01/23/1439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607FCED-15F3-4DCC-A5EA-C1CE0F1B0340}"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903C2-61F6-4647-BF8D-11203CCB1590}" type="datetimeFigureOut">
              <a:rPr lang="fa-IR" smtClean="0"/>
              <a:pPr/>
              <a:t>01/23/1439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607FCED-15F3-4DCC-A5EA-C1CE0F1B0340}"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903C2-61F6-4647-BF8D-11203CCB1590}" type="datetimeFigureOut">
              <a:rPr lang="fa-IR" smtClean="0"/>
              <a:pPr/>
              <a:t>01/23/1439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607FCED-15F3-4DCC-A5EA-C1CE0F1B0340}"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5903C2-61F6-4647-BF8D-11203CCB1590}" type="datetimeFigureOut">
              <a:rPr lang="fa-IR" smtClean="0"/>
              <a:pPr/>
              <a:t>01/23/1439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607FCED-15F3-4DCC-A5EA-C1CE0F1B0340}"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75BFF1"/>
          </a:solidFill>
          <a:scene3d>
            <a:camera prst="orthographicFront"/>
            <a:lightRig rig="threePt" dir="t"/>
          </a:scene3d>
          <a:sp3d contourW="38100" prstMaterial="dkEdge">
            <a:extrusionClr>
              <a:schemeClr val="bg1"/>
            </a:extrusionClr>
          </a:sp3d>
        </p:spPr>
        <p:txBody>
          <a:bodyPr anchor="t" anchorCtr="0"/>
          <a:lstStyle/>
          <a:p>
            <a:pPr>
              <a:buNone/>
            </a:pPr>
            <a:endParaRPr lang="fa-IR" dirty="0" smtClean="0"/>
          </a:p>
          <a:p>
            <a:pPr>
              <a:buNone/>
            </a:pPr>
            <a:endParaRPr lang="en-US" dirty="0"/>
          </a:p>
        </p:txBody>
      </p:sp>
      <p:pic>
        <p:nvPicPr>
          <p:cNvPr id="39938" name="Picture 2" descr="http://besharatiha.loxblog.com/upload/besharatiha/image/29)%20In%20the%20name%20of%20GOD%20%20(www_IslamicWallpaper_ir).gif"/>
          <p:cNvPicPr>
            <a:picLocks noChangeAspect="1" noChangeArrowheads="1"/>
          </p:cNvPicPr>
          <p:nvPr/>
        </p:nvPicPr>
        <p:blipFill>
          <a:blip r:embed="rId2" cstate="print"/>
          <a:srcRect/>
          <a:stretch>
            <a:fillRect/>
          </a:stretch>
        </p:blipFill>
        <p:spPr bwMode="auto">
          <a:xfrm>
            <a:off x="285720" y="285728"/>
            <a:ext cx="8429652" cy="6322239"/>
          </a:xfrm>
          <a:prstGeom prst="rect">
            <a:avLst/>
          </a:prstGeom>
          <a:noFill/>
          <a:ln>
            <a:noFill/>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checkerboard(down)">
                                      <p:cBhvr>
                                        <p:cTn id="7" dur="3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pic>
        <p:nvPicPr>
          <p:cNvPr id="2" name="Picture 1"/>
          <p:cNvPicPr>
            <a:picLocks noChangeAspect="1"/>
          </p:cNvPicPr>
          <p:nvPr/>
        </p:nvPicPr>
        <p:blipFill>
          <a:blip r:embed="rId2"/>
          <a:stretch>
            <a:fillRect/>
          </a:stretch>
        </p:blipFill>
        <p:spPr>
          <a:xfrm>
            <a:off x="1979712" y="12372"/>
            <a:ext cx="5324565" cy="6845628"/>
          </a:xfrm>
          <a:prstGeom prst="rect">
            <a:avLst/>
          </a:prstGeom>
        </p:spPr>
      </p:pic>
    </p:spTree>
    <p:extLst>
      <p:ext uri="{BB962C8B-B14F-4D97-AF65-F5344CB8AC3E}">
        <p14:creationId xmlns:p14="http://schemas.microsoft.com/office/powerpoint/2010/main" val="1351525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pic>
        <p:nvPicPr>
          <p:cNvPr id="2" name="Picture 1"/>
          <p:cNvPicPr>
            <a:picLocks noChangeAspect="1"/>
          </p:cNvPicPr>
          <p:nvPr/>
        </p:nvPicPr>
        <p:blipFill>
          <a:blip r:embed="rId2"/>
          <a:stretch>
            <a:fillRect/>
          </a:stretch>
        </p:blipFill>
        <p:spPr>
          <a:xfrm>
            <a:off x="1678359" y="4867"/>
            <a:ext cx="5269905" cy="6871083"/>
          </a:xfrm>
          <a:prstGeom prst="rect">
            <a:avLst/>
          </a:prstGeom>
        </p:spPr>
      </p:pic>
    </p:spTree>
    <p:extLst>
      <p:ext uri="{BB962C8B-B14F-4D97-AF65-F5344CB8AC3E}">
        <p14:creationId xmlns:p14="http://schemas.microsoft.com/office/powerpoint/2010/main" val="2221162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80700"/>
            <a:ext cx="8229600" cy="5884604"/>
          </a:xfrm>
          <a:ln w="25400">
            <a:solidFill>
              <a:schemeClr val="tx2"/>
            </a:solidFill>
          </a:ln>
        </p:spPr>
        <p:txBody>
          <a:bodyPr>
            <a:normAutofit fontScale="25000" lnSpcReduction="20000"/>
          </a:bodyPr>
          <a:lstStyle/>
          <a:p>
            <a:pPr algn="just">
              <a:buClr>
                <a:srgbClr val="FF7415"/>
              </a:buClr>
              <a:buFont typeface="Wingdings" panose="05000000000000000000" pitchFamily="2" charset="2"/>
              <a:buChar char="§"/>
              <a:defRPr/>
            </a:pPr>
            <a:endParaRPr lang="fa-IR" sz="11200" b="1" dirty="0" smtClean="0"/>
          </a:p>
          <a:p>
            <a:pPr algn="just">
              <a:lnSpc>
                <a:spcPct val="120000"/>
              </a:lnSpc>
              <a:buClr>
                <a:srgbClr val="FF7415"/>
              </a:buClr>
              <a:buFont typeface="Wingdings" panose="05000000000000000000" pitchFamily="2" charset="2"/>
              <a:buChar char="§"/>
              <a:defRPr/>
            </a:pPr>
            <a:r>
              <a:rPr lang="fa-IR" sz="12000" b="1" dirty="0" smtClean="0">
                <a:latin typeface="Arial" panose="020B0604020202020204" pitchFamily="34" charset="0"/>
              </a:rPr>
              <a:t>بیماریابی </a:t>
            </a:r>
            <a:r>
              <a:rPr lang="fa-IR" sz="12000" b="1" dirty="0">
                <a:latin typeface="Arial" panose="020B0604020202020204" pitchFamily="34" charset="0"/>
              </a:rPr>
              <a:t>بر اساس تعاريف سيستم </a:t>
            </a:r>
            <a:r>
              <a:rPr lang="en-US" sz="12000" b="1" dirty="0">
                <a:latin typeface="Arial" panose="020B0604020202020204" pitchFamily="34" charset="0"/>
              </a:rPr>
              <a:t>NHSN</a:t>
            </a:r>
            <a:r>
              <a:rPr lang="fa-IR" sz="12000" b="1" dirty="0">
                <a:latin typeface="Arial" panose="020B0604020202020204" pitchFamily="34" charset="0"/>
              </a:rPr>
              <a:t> و طبق الگوريتم تشخيص عفونت بيمارستاني حداقل براي چهار عفونت اصلي انجام ميشود كه بر اين اساس پرستار كنترل عفونت علاوه بر ويزيت و مشاهدات خود، گزارش هاي روزانه بيماران را از سرپرستار بخش ها و نتايج كشت هاي روزانه را از سوپروايزر آزمايشگاه دريافت مي كند و در صورت مشكوك شدن به عفونت بيمارستاني پيگيري هاي بعدي را با حضور پزشك كنترل عفونت براي تطبيق شرايط بيمار با تعاريف استاندارد انجام مي دهد. مدت زمان </a:t>
            </a:r>
            <a:r>
              <a:rPr lang="fa-IR" sz="12000" b="1" dirty="0" err="1">
                <a:latin typeface="Arial" panose="020B0604020202020204" pitchFamily="34" charset="0"/>
              </a:rPr>
              <a:t>تكميل</a:t>
            </a:r>
            <a:r>
              <a:rPr lang="fa-IR" sz="12000" b="1" dirty="0">
                <a:latin typeface="Arial" panose="020B0604020202020204" pitchFamily="34" charset="0"/>
              </a:rPr>
              <a:t> فرم از زمان </a:t>
            </a:r>
            <a:r>
              <a:rPr lang="fa-IR" sz="12000" b="1" dirty="0" err="1">
                <a:latin typeface="Arial" panose="020B0604020202020204" pitchFamily="34" charset="0"/>
              </a:rPr>
              <a:t>مشكوك</a:t>
            </a:r>
            <a:r>
              <a:rPr lang="fa-IR" sz="12000" b="1" dirty="0">
                <a:latin typeface="Arial" panose="020B0604020202020204" pitchFamily="34" charset="0"/>
              </a:rPr>
              <a:t> شدن  به عفونت تا </a:t>
            </a:r>
            <a:r>
              <a:rPr lang="fa-IR" sz="12000" b="1" dirty="0" err="1">
                <a:latin typeface="Arial" panose="020B0604020202020204" pitchFamily="34" charset="0"/>
              </a:rPr>
              <a:t>تاريخ</a:t>
            </a:r>
            <a:r>
              <a:rPr lang="fa-IR" sz="12000" b="1" dirty="0">
                <a:latin typeface="Arial" panose="020B0604020202020204" pitchFamily="34" charset="0"/>
              </a:rPr>
              <a:t> </a:t>
            </a:r>
            <a:r>
              <a:rPr lang="fa-IR" sz="12000" b="1" dirty="0" err="1">
                <a:latin typeface="Arial" panose="020B0604020202020204" pitchFamily="34" charset="0"/>
              </a:rPr>
              <a:t>ترخيص</a:t>
            </a:r>
            <a:r>
              <a:rPr lang="fa-IR" sz="12000" b="1" dirty="0">
                <a:latin typeface="Arial" panose="020B0604020202020204" pitchFamily="34" charset="0"/>
              </a:rPr>
              <a:t> </a:t>
            </a:r>
            <a:r>
              <a:rPr lang="fa-IR" sz="12000" b="1" dirty="0" err="1">
                <a:latin typeface="Arial" panose="020B0604020202020204" pitchFamily="34" charset="0"/>
              </a:rPr>
              <a:t>يا</a:t>
            </a:r>
            <a:r>
              <a:rPr lang="fa-IR" sz="12000" b="1" dirty="0">
                <a:latin typeface="Arial" panose="020B0604020202020204" pitchFamily="34" charset="0"/>
              </a:rPr>
              <a:t> فوت </a:t>
            </a:r>
            <a:r>
              <a:rPr lang="fa-IR" sz="12000" b="1" dirty="0" err="1">
                <a:latin typeface="Arial" panose="020B0604020202020204" pitchFamily="34" charset="0"/>
              </a:rPr>
              <a:t>بيمار</a:t>
            </a:r>
            <a:r>
              <a:rPr lang="fa-IR" sz="12000" b="1" dirty="0">
                <a:latin typeface="Arial" panose="020B0604020202020204" pitchFamily="34" charset="0"/>
              </a:rPr>
              <a:t> ادامه می یابد.</a:t>
            </a:r>
          </a:p>
          <a:p>
            <a:pPr marL="0" indent="0" algn="just">
              <a:buClr>
                <a:srgbClr val="FF7415"/>
              </a:buClr>
              <a:buNone/>
              <a:defRPr/>
            </a:pPr>
            <a:r>
              <a:rPr lang="fa-IR" sz="11200" b="1" dirty="0"/>
              <a:t/>
            </a:r>
            <a:br>
              <a:rPr lang="fa-IR" sz="11200" b="1" dirty="0"/>
            </a:br>
            <a:endParaRPr lang="fa-IR" sz="11200" b="1" dirty="0"/>
          </a:p>
          <a:p>
            <a:pPr algn="just"/>
            <a:endParaRPr lang="fa-IR" dirty="0"/>
          </a:p>
        </p:txBody>
      </p:sp>
    </p:spTree>
    <p:extLst>
      <p:ext uri="{BB962C8B-B14F-4D97-AF65-F5344CB8AC3E}">
        <p14:creationId xmlns:p14="http://schemas.microsoft.com/office/powerpoint/2010/main" val="2962080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lnSpc>
                <a:spcPct val="90000"/>
              </a:lnSpc>
              <a:buClr>
                <a:srgbClr val="FF9900"/>
              </a:buClr>
              <a:buFont typeface="Wingdings" panose="05000000000000000000" pitchFamily="2" charset="2"/>
              <a:buChar char="§"/>
              <a:defRPr/>
            </a:pPr>
            <a:endParaRPr lang="en-US" b="1" dirty="0" smtClean="0">
              <a:solidFill>
                <a:schemeClr val="tx1"/>
              </a:solidFill>
            </a:endParaRPr>
          </a:p>
        </p:txBody>
      </p:sp>
      <p:sp>
        <p:nvSpPr>
          <p:cNvPr id="4" name="Rectangle 3"/>
          <p:cNvSpPr/>
          <p:nvPr/>
        </p:nvSpPr>
        <p:spPr>
          <a:xfrm>
            <a:off x="652745" y="571249"/>
            <a:ext cx="7848052" cy="861774"/>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صفحه</a:t>
            </a:r>
            <a:r>
              <a:rPr lang="fa-IR" sz="3200" dirty="0"/>
              <a:t> </a:t>
            </a:r>
            <a:r>
              <a:rPr lang="fa-IR" sz="5000" dirty="0" smtClean="0">
                <a:solidFill>
                  <a:srgbClr val="FF9900"/>
                </a:solidFill>
                <a:cs typeface="B Titr" pitchFamily="2" charset="-78"/>
              </a:rPr>
              <a:t>ورود</a:t>
            </a:r>
            <a:endParaRPr lang="en-US" sz="3200" dirty="0"/>
          </a:p>
        </p:txBody>
      </p:sp>
      <p:pic>
        <p:nvPicPr>
          <p:cNvPr id="8" name="Picture 7"/>
          <p:cNvPicPr/>
          <p:nvPr/>
        </p:nvPicPr>
        <p:blipFill>
          <a:blip r:embed="rId2"/>
          <a:stretch>
            <a:fillRect/>
          </a:stretch>
        </p:blipFill>
        <p:spPr>
          <a:xfrm>
            <a:off x="457200" y="1729862"/>
            <a:ext cx="8229600" cy="4712934"/>
          </a:xfrm>
          <a:prstGeom prst="rect">
            <a:avLst/>
          </a:prstGeom>
        </p:spPr>
      </p:pic>
    </p:spTree>
    <p:extLst>
      <p:ext uri="{BB962C8B-B14F-4D97-AF65-F5344CB8AC3E}">
        <p14:creationId xmlns:p14="http://schemas.microsoft.com/office/powerpoint/2010/main" val="850530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fontScale="925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just">
              <a:buClr>
                <a:srgbClr val="FF7415"/>
              </a:buClr>
              <a:buFont typeface="Wingdings" panose="05000000000000000000" pitchFamily="2" charset="2"/>
              <a:buChar char="§"/>
            </a:pPr>
            <a:r>
              <a:rPr lang="fa-IR" b="1" dirty="0">
                <a:solidFill>
                  <a:schemeClr val="tx1"/>
                </a:solidFill>
              </a:rPr>
              <a:t>آ</a:t>
            </a:r>
            <a:r>
              <a:rPr lang="fa-IR" b="1" dirty="0" smtClean="0">
                <a:solidFill>
                  <a:schemeClr val="tx1"/>
                </a:solidFill>
              </a:rPr>
              <a:t>درس </a:t>
            </a:r>
            <a:r>
              <a:rPr lang="fa-IR" b="1" dirty="0">
                <a:solidFill>
                  <a:schemeClr val="tx1"/>
                </a:solidFill>
              </a:rPr>
              <a:t>اینترنتی </a:t>
            </a:r>
            <a:r>
              <a:rPr lang="en-US" b="1" dirty="0" smtClean="0">
                <a:solidFill>
                  <a:schemeClr val="tx1"/>
                </a:solidFill>
              </a:rPr>
              <a:t>http://inis.health.gov.ir</a:t>
            </a:r>
            <a:r>
              <a:rPr lang="fa-IR" b="1" dirty="0" smtClean="0">
                <a:solidFill>
                  <a:schemeClr val="tx1"/>
                </a:solidFill>
              </a:rPr>
              <a:t> </a:t>
            </a:r>
            <a:r>
              <a:rPr lang="fa-IR" b="1" dirty="0">
                <a:solidFill>
                  <a:schemeClr val="tx1"/>
                </a:solidFill>
              </a:rPr>
              <a:t>را در مرورگر اینترنت قسمت نوار آدرس تایپ نموده و فلش جلوی نوار آدرس و یا دکمه </a:t>
            </a:r>
            <a:r>
              <a:rPr lang="en-US" b="1" dirty="0">
                <a:solidFill>
                  <a:schemeClr val="tx1"/>
                </a:solidFill>
              </a:rPr>
              <a:t>Enter </a:t>
            </a:r>
            <a:r>
              <a:rPr lang="fa-IR" b="1" dirty="0">
                <a:solidFill>
                  <a:schemeClr val="tx1"/>
                </a:solidFill>
              </a:rPr>
              <a:t>را از صفحه کلید بزنید تا صفحه ای مشابه تصویر فوق به شما نمایش داده شود.</a:t>
            </a:r>
            <a:endParaRPr lang="en-US" b="1" dirty="0">
              <a:solidFill>
                <a:schemeClr val="tx1"/>
              </a:solidFill>
            </a:endParaRPr>
          </a:p>
          <a:p>
            <a:pPr marL="457200" lvl="0" indent="-457200" algn="just">
              <a:buClr>
                <a:srgbClr val="FF7415"/>
              </a:buClr>
              <a:buFont typeface="Wingdings" panose="05000000000000000000" pitchFamily="2" charset="2"/>
              <a:buChar char="§"/>
            </a:pPr>
            <a:r>
              <a:rPr lang="fa-IR" b="1" dirty="0">
                <a:solidFill>
                  <a:schemeClr val="tx1"/>
                </a:solidFill>
              </a:rPr>
              <a:t>جهت کار با این سامانه همه مرورگرهای موجود مانند موزیلا فایرفاکس، اینترنت اکسپلورر و یا گوگل کروم قابل استفاده می باشد.</a:t>
            </a:r>
            <a:endParaRPr lang="en-US" b="1" dirty="0">
              <a:solidFill>
                <a:schemeClr val="tx1"/>
              </a:solidFill>
            </a:endParaRPr>
          </a:p>
          <a:p>
            <a:pPr marL="457200" lvl="0" indent="-457200" algn="just">
              <a:buClr>
                <a:srgbClr val="FF7415"/>
              </a:buClr>
              <a:buFont typeface="Wingdings" panose="05000000000000000000" pitchFamily="2" charset="2"/>
              <a:buChar char="§"/>
            </a:pPr>
            <a:r>
              <a:rPr lang="fa-IR" b="1" dirty="0">
                <a:solidFill>
                  <a:schemeClr val="tx1"/>
                </a:solidFill>
              </a:rPr>
              <a:t>نام کاربری و کلمه عبور را در قسمت مربوطه در پایین صفحه تایپ نموده و دکمه "ورود" را کلیک کنید.</a:t>
            </a:r>
            <a:endParaRPr lang="en-US" b="1" dirty="0">
              <a:solidFill>
                <a:schemeClr val="tx1"/>
              </a:solidFill>
            </a:endParaRPr>
          </a:p>
          <a:p>
            <a:pPr marL="457200" lvl="0" indent="-457200" algn="just">
              <a:buClr>
                <a:srgbClr val="FF7415"/>
              </a:buClr>
              <a:buFont typeface="Wingdings" panose="05000000000000000000" pitchFamily="2" charset="2"/>
              <a:buChar char="§"/>
            </a:pPr>
            <a:r>
              <a:rPr lang="fa-IR" b="1" dirty="0">
                <a:solidFill>
                  <a:schemeClr val="tx1"/>
                </a:solidFill>
              </a:rPr>
              <a:t>نام کاربری و کلمه عبور شما همان است که در سایت قبلی مورد استفاده قرار می دادید.</a:t>
            </a:r>
            <a:endParaRPr lang="en-US" b="1" dirty="0" smtClean="0">
              <a:solidFill>
                <a:schemeClr val="tx1"/>
              </a:solidFill>
            </a:endParaRPr>
          </a:p>
        </p:txBody>
      </p:sp>
      <p:sp>
        <p:nvSpPr>
          <p:cNvPr id="4" name="Rectangle 3"/>
          <p:cNvSpPr/>
          <p:nvPr/>
        </p:nvSpPr>
        <p:spPr>
          <a:xfrm>
            <a:off x="652745" y="571249"/>
            <a:ext cx="7848052" cy="861774"/>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صفحه</a:t>
            </a:r>
            <a:r>
              <a:rPr lang="fa-IR" sz="3200" dirty="0"/>
              <a:t> </a:t>
            </a:r>
            <a:r>
              <a:rPr lang="fa-IR" sz="5000" dirty="0" smtClean="0">
                <a:solidFill>
                  <a:srgbClr val="FF9900"/>
                </a:solidFill>
                <a:cs typeface="B Titr" pitchFamily="2" charset="-78"/>
              </a:rPr>
              <a:t>ورود</a:t>
            </a:r>
            <a:endParaRPr lang="en-US" sz="3200" dirty="0"/>
          </a:p>
        </p:txBody>
      </p:sp>
    </p:spTree>
    <p:extLst>
      <p:ext uri="{BB962C8B-B14F-4D97-AF65-F5344CB8AC3E}">
        <p14:creationId xmlns:p14="http://schemas.microsoft.com/office/powerpoint/2010/main" val="2249298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lnSpc>
                <a:spcPct val="90000"/>
              </a:lnSpc>
              <a:buClr>
                <a:srgbClr val="FF9900"/>
              </a:buClr>
              <a:buFont typeface="Wingdings" panose="05000000000000000000" pitchFamily="2" charset="2"/>
              <a:buChar char="§"/>
              <a:defRPr/>
            </a:pPr>
            <a:endParaRPr lang="en-US" b="1" dirty="0" smtClean="0">
              <a:solidFill>
                <a:schemeClr val="tx1"/>
              </a:solidFill>
            </a:endParaRPr>
          </a:p>
        </p:txBody>
      </p:sp>
      <p:sp>
        <p:nvSpPr>
          <p:cNvPr id="4" name="Rectangle 3"/>
          <p:cNvSpPr/>
          <p:nvPr/>
        </p:nvSpPr>
        <p:spPr>
          <a:xfrm>
            <a:off x="652745" y="571249"/>
            <a:ext cx="7848052" cy="861774"/>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صفحه</a:t>
            </a:r>
            <a:r>
              <a:rPr lang="fa-IR" sz="3200" dirty="0"/>
              <a:t> </a:t>
            </a:r>
            <a:r>
              <a:rPr lang="fa-IR" sz="5000" dirty="0" smtClean="0">
                <a:solidFill>
                  <a:srgbClr val="FF9900"/>
                </a:solidFill>
                <a:cs typeface="B Titr" pitchFamily="2" charset="-78"/>
              </a:rPr>
              <a:t>اصلی</a:t>
            </a:r>
            <a:endParaRPr lang="en-US" sz="3200" dirty="0"/>
          </a:p>
        </p:txBody>
      </p:sp>
      <p:pic>
        <p:nvPicPr>
          <p:cNvPr id="6" name="Picture 5"/>
          <p:cNvPicPr/>
          <p:nvPr/>
        </p:nvPicPr>
        <p:blipFill>
          <a:blip r:embed="rId2"/>
          <a:stretch>
            <a:fillRect/>
          </a:stretch>
        </p:blipFill>
        <p:spPr>
          <a:xfrm>
            <a:off x="457200" y="1733758"/>
            <a:ext cx="8229600" cy="4457700"/>
          </a:xfrm>
          <a:prstGeom prst="rect">
            <a:avLst/>
          </a:prstGeom>
        </p:spPr>
      </p:pic>
    </p:spTree>
    <p:extLst>
      <p:ext uri="{BB962C8B-B14F-4D97-AF65-F5344CB8AC3E}">
        <p14:creationId xmlns:p14="http://schemas.microsoft.com/office/powerpoint/2010/main" val="1715826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fontScale="925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lnSpc>
                <a:spcPct val="90000"/>
              </a:lnSpc>
              <a:buClr>
                <a:srgbClr val="FF7415"/>
              </a:buClr>
              <a:buFont typeface="Wingdings" panose="05000000000000000000" pitchFamily="2" charset="2"/>
              <a:buChar char="§"/>
              <a:defRPr/>
            </a:pPr>
            <a:endParaRPr lang="en-US" b="1" dirty="0" smtClean="0">
              <a:solidFill>
                <a:schemeClr val="tx1"/>
              </a:solidFill>
            </a:endParaRPr>
          </a:p>
          <a:p>
            <a:pPr marL="457200" lvl="0" indent="-457200" algn="just">
              <a:buClr>
                <a:srgbClr val="FF7415"/>
              </a:buClr>
              <a:buFont typeface="Wingdings" panose="05000000000000000000" pitchFamily="2" charset="2"/>
              <a:buChar char="§"/>
            </a:pPr>
            <a:r>
              <a:rPr lang="fa-IR" b="1" dirty="0">
                <a:solidFill>
                  <a:schemeClr val="tx1"/>
                </a:solidFill>
              </a:rPr>
              <a:t>در بالاترین قسمت تمام صفحات سامانه، در گوشه ها، دکمه خانه </a:t>
            </a:r>
            <a:r>
              <a:rPr lang="en-US" b="1" dirty="0">
                <a:solidFill>
                  <a:schemeClr val="tx1"/>
                </a:solidFill>
              </a:rPr>
              <a:t>(home) </a:t>
            </a:r>
            <a:r>
              <a:rPr lang="fa-IR" b="1" dirty="0">
                <a:solidFill>
                  <a:schemeClr val="tx1"/>
                </a:solidFill>
              </a:rPr>
              <a:t>جهت بازگشت به صفحه اصلی و دکمه خروج </a:t>
            </a:r>
            <a:r>
              <a:rPr lang="en-US" b="1" dirty="0">
                <a:solidFill>
                  <a:schemeClr val="tx1"/>
                </a:solidFill>
              </a:rPr>
              <a:t>(logout) </a:t>
            </a:r>
            <a:r>
              <a:rPr lang="fa-IR" b="1" dirty="0">
                <a:solidFill>
                  <a:schemeClr val="tx1"/>
                </a:solidFill>
              </a:rPr>
              <a:t>جهت خروج از سامانه تعبیه شده است.</a:t>
            </a:r>
            <a:endParaRPr lang="en-US" b="1" dirty="0">
              <a:solidFill>
                <a:schemeClr val="tx1"/>
              </a:solidFill>
            </a:endParaRPr>
          </a:p>
          <a:p>
            <a:pPr marL="457200" lvl="0" indent="-457200" algn="just">
              <a:buClr>
                <a:srgbClr val="FF7415"/>
              </a:buClr>
              <a:buFont typeface="Wingdings" panose="05000000000000000000" pitchFamily="2" charset="2"/>
              <a:buChar char="§"/>
            </a:pPr>
            <a:r>
              <a:rPr lang="fa-IR" b="1" dirty="0">
                <a:solidFill>
                  <a:schemeClr val="tx1"/>
                </a:solidFill>
              </a:rPr>
              <a:t>در سرصفحه، اطلاعات مربوط به کاربر و جایگاه کشوری وی نمایش داده شده است، مانند استان، شهرستان، دانشگاه، بیمارستان، بخش، و غیره</a:t>
            </a:r>
            <a:r>
              <a:rPr lang="fa-IR" b="1" dirty="0" smtClean="0">
                <a:solidFill>
                  <a:schemeClr val="tx1"/>
                </a:solidFill>
              </a:rPr>
              <a:t>.</a:t>
            </a:r>
          </a:p>
          <a:p>
            <a:pPr marL="457200" indent="-457200" algn="just">
              <a:buClr>
                <a:srgbClr val="FF7415"/>
              </a:buClr>
              <a:buFont typeface="Wingdings" panose="05000000000000000000" pitchFamily="2" charset="2"/>
              <a:buChar char="§"/>
            </a:pPr>
            <a:r>
              <a:rPr lang="fa-IR" b="1" dirty="0" smtClean="0">
                <a:solidFill>
                  <a:schemeClr val="tx1"/>
                </a:solidFill>
              </a:rPr>
              <a:t>"کد ویژه" امکان نوعی دیگر از تقسیم بندی را بر اساس آن کد فراهم می نماید مثلا می توان جهت بیمارستان های تابعه ارتش یا تامین اجتماعی از کد ویژه استفاده نمود تا مسئولین این سازمانها نیز امکان مشاهده و پایش اطلاعات را داشته باشند.</a:t>
            </a:r>
            <a:endParaRPr lang="en-US" b="1" dirty="0">
              <a:solidFill>
                <a:schemeClr val="tx1"/>
              </a:solidFill>
            </a:endParaRPr>
          </a:p>
          <a:p>
            <a:pPr marL="457200" lvl="0" indent="-457200" algn="just">
              <a:buClr>
                <a:srgbClr val="FF7415"/>
              </a:buClr>
              <a:buFont typeface="Wingdings" panose="05000000000000000000" pitchFamily="2" charset="2"/>
              <a:buChar char="§"/>
            </a:pPr>
            <a:endParaRPr lang="en-US" b="1" dirty="0">
              <a:solidFill>
                <a:schemeClr val="tx1"/>
              </a:solidFill>
            </a:endParaRPr>
          </a:p>
          <a:p>
            <a:pPr marL="457200" indent="-457200" algn="just">
              <a:lnSpc>
                <a:spcPct val="90000"/>
              </a:lnSpc>
              <a:buClr>
                <a:srgbClr val="FF7415"/>
              </a:buClr>
              <a:buFont typeface="Wingdings" panose="05000000000000000000" pitchFamily="2" charset="2"/>
              <a:buChar char="§"/>
              <a:defRPr/>
            </a:pPr>
            <a:endParaRPr lang="fa-IR" b="1" dirty="0" smtClean="0">
              <a:solidFill>
                <a:schemeClr val="tx1"/>
              </a:solidFill>
            </a:endParaRPr>
          </a:p>
        </p:txBody>
      </p:sp>
      <p:sp>
        <p:nvSpPr>
          <p:cNvPr id="4" name="Rectangle 3"/>
          <p:cNvSpPr/>
          <p:nvPr/>
        </p:nvSpPr>
        <p:spPr>
          <a:xfrm>
            <a:off x="652745" y="571249"/>
            <a:ext cx="7848052" cy="861774"/>
          </a:xfrm>
          <a:prstGeom prst="rect">
            <a:avLst/>
          </a:prstGeom>
          <a:noFill/>
          <a:ln w="25400">
            <a:solidFill>
              <a:schemeClr val="tx2"/>
            </a:solidFill>
          </a:ln>
        </p:spPr>
        <p:txBody>
          <a:bodyPr wrap="square">
            <a:spAutoFit/>
          </a:bodyPr>
          <a:lstStyle/>
          <a:p>
            <a:pPr algn="ctr"/>
            <a:r>
              <a:rPr lang="fa-IR" sz="5000" dirty="0" smtClean="0">
                <a:solidFill>
                  <a:srgbClr val="FF9900"/>
                </a:solidFill>
                <a:cs typeface="B Titr" pitchFamily="2" charset="-78"/>
              </a:rPr>
              <a:t>صفحه اصلی</a:t>
            </a:r>
            <a:endParaRPr lang="fa-IR" sz="3000" dirty="0">
              <a:solidFill>
                <a:srgbClr val="FF9900"/>
              </a:solidFill>
              <a:cs typeface="B Titr" pitchFamily="2" charset="-78"/>
            </a:endParaRPr>
          </a:p>
        </p:txBody>
      </p:sp>
    </p:spTree>
    <p:extLst>
      <p:ext uri="{BB962C8B-B14F-4D97-AF65-F5344CB8AC3E}">
        <p14:creationId xmlns:p14="http://schemas.microsoft.com/office/powerpoint/2010/main" val="4243556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lnSpc>
                <a:spcPct val="90000"/>
              </a:lnSpc>
              <a:buClr>
                <a:srgbClr val="FF9900"/>
              </a:buClr>
              <a:buFont typeface="Wingdings" panose="05000000000000000000" pitchFamily="2" charset="2"/>
              <a:buChar char="§"/>
              <a:defRPr/>
            </a:pPr>
            <a:endParaRPr lang="en-US" b="1" dirty="0" smtClean="0">
              <a:solidFill>
                <a:schemeClr val="tx1"/>
              </a:solidFill>
            </a:endParaRPr>
          </a:p>
          <a:p>
            <a:pPr marL="457200" lvl="0" indent="-457200" algn="just">
              <a:buClr>
                <a:srgbClr val="FF7415"/>
              </a:buClr>
              <a:buFont typeface="Wingdings" panose="05000000000000000000" pitchFamily="2" charset="2"/>
              <a:buChar char="§"/>
            </a:pPr>
            <a:r>
              <a:rPr lang="fa-IR" b="1" dirty="0">
                <a:solidFill>
                  <a:schemeClr val="tx1"/>
                </a:solidFill>
              </a:rPr>
              <a:t>از دکمه های کاربردی موجود در صفحه اصلی، در این راهنما به سه مورد "تنظیمات بخش ها"، "ثبت عفونت جدید" و "ثبت آمار مخرج ها" خواهیم پرداخت.</a:t>
            </a:r>
            <a:endParaRPr lang="en-US" b="1" dirty="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تنظیمات</a:t>
            </a:r>
            <a:r>
              <a:rPr lang="fa-IR" sz="5400" dirty="0"/>
              <a:t> </a:t>
            </a:r>
            <a:r>
              <a:rPr lang="fa-IR" sz="5000" dirty="0">
                <a:solidFill>
                  <a:srgbClr val="FF9900"/>
                </a:solidFill>
                <a:cs typeface="B Titr" pitchFamily="2" charset="-78"/>
              </a:rPr>
              <a:t>بخش</a:t>
            </a:r>
            <a:r>
              <a:rPr lang="fa-IR" sz="5400" dirty="0"/>
              <a:t> </a:t>
            </a:r>
            <a:r>
              <a:rPr lang="fa-IR" sz="5000" dirty="0" smtClean="0">
                <a:solidFill>
                  <a:srgbClr val="FF9900"/>
                </a:solidFill>
                <a:cs typeface="B Titr" pitchFamily="2" charset="-78"/>
              </a:rPr>
              <a:t>ها</a:t>
            </a:r>
            <a:endParaRPr lang="en-US" sz="5400" dirty="0"/>
          </a:p>
        </p:txBody>
      </p:sp>
      <p:pic>
        <p:nvPicPr>
          <p:cNvPr id="6" name="Picture 5"/>
          <p:cNvPicPr/>
          <p:nvPr/>
        </p:nvPicPr>
        <p:blipFill>
          <a:blip r:embed="rId2"/>
          <a:stretch>
            <a:fillRect/>
          </a:stretch>
        </p:blipFill>
        <p:spPr>
          <a:xfrm>
            <a:off x="457200" y="3861048"/>
            <a:ext cx="8229600" cy="2581748"/>
          </a:xfrm>
          <a:prstGeom prst="rect">
            <a:avLst/>
          </a:prstGeom>
        </p:spPr>
      </p:pic>
    </p:spTree>
    <p:extLst>
      <p:ext uri="{BB962C8B-B14F-4D97-AF65-F5344CB8AC3E}">
        <p14:creationId xmlns:p14="http://schemas.microsoft.com/office/powerpoint/2010/main" val="18962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lnSpc>
                <a:spcPct val="90000"/>
              </a:lnSpc>
              <a:buClr>
                <a:srgbClr val="FF9900"/>
              </a:buClr>
              <a:buFont typeface="Wingdings" panose="05000000000000000000" pitchFamily="2" charset="2"/>
              <a:buChar char="§"/>
              <a:defRPr/>
            </a:pPr>
            <a:endParaRPr lang="en-US" b="1" dirty="0" smtClean="0">
              <a:solidFill>
                <a:schemeClr val="tx1"/>
              </a:solidFill>
            </a:endParaRPr>
          </a:p>
          <a:p>
            <a:pPr marL="457200" indent="-457200" algn="just">
              <a:lnSpc>
                <a:spcPct val="90000"/>
              </a:lnSpc>
              <a:buClr>
                <a:srgbClr val="FF9900"/>
              </a:buClr>
              <a:buFont typeface="Wingdings" panose="05000000000000000000" pitchFamily="2" charset="2"/>
              <a:buChar char="§"/>
              <a:defRPr/>
            </a:pPr>
            <a:endParaRPr lang="fa-IR" b="1" dirty="0" smtClean="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تنظیمات</a:t>
            </a:r>
            <a:r>
              <a:rPr lang="fa-IR" sz="5400" dirty="0"/>
              <a:t> </a:t>
            </a:r>
            <a:r>
              <a:rPr lang="fa-IR" sz="5000" dirty="0">
                <a:solidFill>
                  <a:srgbClr val="FF9900"/>
                </a:solidFill>
                <a:cs typeface="B Titr" pitchFamily="2" charset="-78"/>
              </a:rPr>
              <a:t>بخش</a:t>
            </a:r>
            <a:r>
              <a:rPr lang="fa-IR" sz="5400" dirty="0"/>
              <a:t> </a:t>
            </a:r>
            <a:r>
              <a:rPr lang="fa-IR" sz="5000" dirty="0">
                <a:solidFill>
                  <a:srgbClr val="FF9900"/>
                </a:solidFill>
                <a:cs typeface="B Titr" pitchFamily="2" charset="-78"/>
              </a:rPr>
              <a:t>ها</a:t>
            </a:r>
            <a:endParaRPr lang="en-US" sz="5400" dirty="0"/>
          </a:p>
        </p:txBody>
      </p:sp>
      <p:pic>
        <p:nvPicPr>
          <p:cNvPr id="6" name="Picture 5"/>
          <p:cNvPicPr/>
          <p:nvPr/>
        </p:nvPicPr>
        <p:blipFill>
          <a:blip r:embed="rId2"/>
          <a:stretch>
            <a:fillRect/>
          </a:stretch>
        </p:blipFill>
        <p:spPr>
          <a:xfrm>
            <a:off x="476556" y="1714248"/>
            <a:ext cx="8210244" cy="4728547"/>
          </a:xfrm>
          <a:prstGeom prst="rect">
            <a:avLst/>
          </a:prstGeom>
        </p:spPr>
      </p:pic>
    </p:spTree>
    <p:extLst>
      <p:ext uri="{BB962C8B-B14F-4D97-AF65-F5344CB8AC3E}">
        <p14:creationId xmlns:p14="http://schemas.microsoft.com/office/powerpoint/2010/main" val="1107266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lnSpc>
                <a:spcPct val="90000"/>
              </a:lnSpc>
              <a:buClr>
                <a:srgbClr val="FF9900"/>
              </a:buClr>
              <a:buFont typeface="Wingdings" panose="05000000000000000000" pitchFamily="2" charset="2"/>
              <a:buChar char="§"/>
              <a:defRPr/>
            </a:pPr>
            <a:endParaRPr lang="en-US" b="1" dirty="0" smtClean="0">
              <a:solidFill>
                <a:schemeClr val="tx1"/>
              </a:solidFill>
            </a:endParaRPr>
          </a:p>
          <a:p>
            <a:pPr marL="457200" indent="-457200" algn="just">
              <a:lnSpc>
                <a:spcPct val="90000"/>
              </a:lnSpc>
              <a:buClr>
                <a:srgbClr val="FF9900"/>
              </a:buClr>
              <a:buFont typeface="Wingdings" panose="05000000000000000000" pitchFamily="2" charset="2"/>
              <a:buChar char="§"/>
              <a:defRPr/>
            </a:pPr>
            <a:endParaRPr lang="fa-IR" b="1" dirty="0" smtClean="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تنظیمات</a:t>
            </a:r>
            <a:r>
              <a:rPr lang="fa-IR" sz="5400" dirty="0"/>
              <a:t> </a:t>
            </a:r>
            <a:r>
              <a:rPr lang="fa-IR" sz="5000" dirty="0">
                <a:solidFill>
                  <a:srgbClr val="FF9900"/>
                </a:solidFill>
                <a:cs typeface="B Titr" pitchFamily="2" charset="-78"/>
              </a:rPr>
              <a:t>بخش</a:t>
            </a:r>
            <a:r>
              <a:rPr lang="fa-IR" sz="5400" dirty="0"/>
              <a:t> </a:t>
            </a:r>
            <a:r>
              <a:rPr lang="fa-IR" sz="5000" dirty="0">
                <a:solidFill>
                  <a:srgbClr val="FF9900"/>
                </a:solidFill>
                <a:cs typeface="B Titr" pitchFamily="2" charset="-78"/>
              </a:rPr>
              <a:t>ها</a:t>
            </a:r>
            <a:endParaRPr lang="en-US" sz="5400" dirty="0"/>
          </a:p>
        </p:txBody>
      </p:sp>
      <p:pic>
        <p:nvPicPr>
          <p:cNvPr id="6" name="Picture 5"/>
          <p:cNvPicPr/>
          <p:nvPr/>
        </p:nvPicPr>
        <p:blipFill>
          <a:blip r:embed="rId2"/>
          <a:stretch>
            <a:fillRect/>
          </a:stretch>
        </p:blipFill>
        <p:spPr>
          <a:xfrm>
            <a:off x="457200" y="1746636"/>
            <a:ext cx="8229600" cy="4696159"/>
          </a:xfrm>
          <a:prstGeom prst="rect">
            <a:avLst/>
          </a:prstGeom>
        </p:spPr>
      </p:pic>
    </p:spTree>
    <p:extLst>
      <p:ext uri="{BB962C8B-B14F-4D97-AF65-F5344CB8AC3E}">
        <p14:creationId xmlns:p14="http://schemas.microsoft.com/office/powerpoint/2010/main" val="2457171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66"/>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bwMode="auto">
          <a:xfrm>
            <a:off x="393071" y="583232"/>
            <a:ext cx="8429684" cy="2629743"/>
          </a:xfrm>
          <a:prstGeom prst="horizontalScroll">
            <a:avLst/>
          </a:prstGeom>
          <a:noFill/>
          <a:ln>
            <a:solidFill>
              <a:srgbClr val="002060"/>
            </a:solidFill>
          </a:ln>
        </p:spPr>
        <p:style>
          <a:lnRef idx="0">
            <a:schemeClr val="accent1"/>
          </a:lnRef>
          <a:fillRef idx="3">
            <a:schemeClr val="accent1"/>
          </a:fillRef>
          <a:effectRef idx="3">
            <a:schemeClr val="accent1"/>
          </a:effectRef>
          <a:fontRef idx="minor">
            <a:schemeClr val="lt1"/>
          </a:fontRef>
        </p:style>
        <p:txBody>
          <a:bodyPr rtlCol="1" anchor="ctr">
            <a:normAutofit fontScale="90000"/>
          </a:bodyPr>
          <a:lstStyle/>
          <a:p>
            <a:pPr algn="ctr" fontAlgn="auto">
              <a:spcAft>
                <a:spcPts val="0"/>
              </a:spcAft>
              <a:defRPr/>
            </a:pPr>
            <a:endParaRPr lang="fa-IR" sz="3000" b="1" dirty="0">
              <a:solidFill>
                <a:srgbClr val="FFFF00"/>
              </a:solidFill>
              <a:cs typeface="B Titr" pitchFamily="2" charset="-78"/>
            </a:endParaRPr>
          </a:p>
          <a:p>
            <a:pPr fontAlgn="auto">
              <a:lnSpc>
                <a:spcPct val="150000"/>
              </a:lnSpc>
              <a:spcAft>
                <a:spcPts val="0"/>
              </a:spcAft>
              <a:defRPr/>
            </a:pPr>
            <a:r>
              <a:rPr lang="fa-IR" b="1" dirty="0" smtClean="0">
                <a:solidFill>
                  <a:srgbClr val="002060"/>
                </a:solidFill>
                <a:cs typeface="B Titr" pitchFamily="2" charset="-78"/>
              </a:rPr>
              <a:t/>
            </a:r>
            <a:br>
              <a:rPr lang="fa-IR" b="1" dirty="0" smtClean="0">
                <a:solidFill>
                  <a:srgbClr val="002060"/>
                </a:solidFill>
                <a:cs typeface="B Titr" pitchFamily="2" charset="-78"/>
              </a:rPr>
            </a:br>
            <a:r>
              <a:rPr lang="fa-IR" b="1" dirty="0" smtClean="0">
                <a:solidFill>
                  <a:srgbClr val="002060"/>
                </a:solidFill>
                <a:cs typeface="B Titr" pitchFamily="2" charset="-78"/>
              </a:rPr>
              <a:t/>
            </a:r>
            <a:br>
              <a:rPr lang="fa-IR" b="1" dirty="0" smtClean="0">
                <a:solidFill>
                  <a:srgbClr val="002060"/>
                </a:solidFill>
                <a:cs typeface="B Titr" pitchFamily="2" charset="-78"/>
              </a:rPr>
            </a:br>
            <a:r>
              <a:rPr lang="fa-IR" b="1" dirty="0" smtClean="0">
                <a:solidFill>
                  <a:srgbClr val="002060"/>
                </a:solidFill>
                <a:cs typeface="B Titr" pitchFamily="2" charset="-78"/>
              </a:rPr>
              <a:t/>
            </a:r>
            <a:br>
              <a:rPr lang="fa-IR" b="1" dirty="0" smtClean="0">
                <a:solidFill>
                  <a:srgbClr val="002060"/>
                </a:solidFill>
                <a:cs typeface="B Titr" pitchFamily="2" charset="-78"/>
              </a:rPr>
            </a:br>
            <a:r>
              <a:rPr lang="fa-IR" b="1" dirty="0" smtClean="0">
                <a:solidFill>
                  <a:srgbClr val="002060"/>
                </a:solidFill>
                <a:cs typeface="B Titr" pitchFamily="2" charset="-78"/>
              </a:rPr>
              <a:t/>
            </a:r>
            <a:br>
              <a:rPr lang="fa-IR" b="1" dirty="0" smtClean="0">
                <a:solidFill>
                  <a:srgbClr val="002060"/>
                </a:solidFill>
                <a:cs typeface="B Titr" pitchFamily="2" charset="-78"/>
              </a:rPr>
            </a:br>
            <a:r>
              <a:rPr lang="fa-IR" b="1" dirty="0" smtClean="0">
                <a:solidFill>
                  <a:srgbClr val="002060"/>
                </a:solidFill>
                <a:cs typeface="B Titr" pitchFamily="2" charset="-78"/>
              </a:rPr>
              <a:t/>
            </a:r>
            <a:br>
              <a:rPr lang="fa-IR" b="1" dirty="0" smtClean="0">
                <a:solidFill>
                  <a:srgbClr val="002060"/>
                </a:solidFill>
                <a:cs typeface="B Titr" pitchFamily="2" charset="-78"/>
              </a:rPr>
            </a:br>
            <a:endParaRPr lang="fa-IR" sz="3000" b="1" dirty="0">
              <a:solidFill>
                <a:srgbClr val="FFFF00"/>
              </a:solidFill>
              <a:cs typeface="B Titr" pitchFamily="2" charset="-78"/>
            </a:endParaRPr>
          </a:p>
        </p:txBody>
      </p:sp>
      <p:sp>
        <p:nvSpPr>
          <p:cNvPr id="4" name="Rectangle 3"/>
          <p:cNvSpPr/>
          <p:nvPr/>
        </p:nvSpPr>
        <p:spPr>
          <a:xfrm>
            <a:off x="1141942" y="1129181"/>
            <a:ext cx="7056783" cy="1446550"/>
          </a:xfrm>
          <a:prstGeom prst="rect">
            <a:avLst/>
          </a:prstGeom>
        </p:spPr>
        <p:txBody>
          <a:bodyPr wrap="square">
            <a:spAutoFit/>
          </a:bodyPr>
          <a:lstStyle/>
          <a:p>
            <a:pPr algn="ctr"/>
            <a:r>
              <a:rPr lang="fa-IR" sz="2800" b="1" dirty="0" smtClean="0">
                <a:solidFill>
                  <a:srgbClr val="002060"/>
                </a:solidFill>
                <a:cs typeface="B Titr"/>
              </a:rPr>
              <a:t>ورود داده در </a:t>
            </a:r>
          </a:p>
          <a:p>
            <a:pPr algn="ctr"/>
            <a:r>
              <a:rPr lang="fa-IR" sz="3600" b="1" dirty="0" smtClean="0">
                <a:solidFill>
                  <a:srgbClr val="002060"/>
                </a:solidFill>
                <a:cs typeface="B Titr"/>
              </a:rPr>
              <a:t>سامانه </a:t>
            </a:r>
            <a:r>
              <a:rPr lang="fa-IR" sz="3600" b="1">
                <a:solidFill>
                  <a:srgbClr val="002060"/>
                </a:solidFill>
                <a:cs typeface="B Titr"/>
              </a:rPr>
              <a:t>مراقبت </a:t>
            </a:r>
            <a:r>
              <a:rPr lang="fa-IR" sz="3600" b="1" smtClean="0">
                <a:solidFill>
                  <a:srgbClr val="002060"/>
                </a:solidFill>
                <a:cs typeface="B Titr"/>
              </a:rPr>
              <a:t>عفونت </a:t>
            </a:r>
            <a:r>
              <a:rPr lang="fa-IR" sz="3600" b="1" dirty="0">
                <a:solidFill>
                  <a:srgbClr val="002060"/>
                </a:solidFill>
                <a:cs typeface="B Titr"/>
              </a:rPr>
              <a:t>های بیمارستانی</a:t>
            </a:r>
            <a:endParaRPr lang="en-US" sz="3600" b="1" dirty="0">
              <a:solidFill>
                <a:srgbClr val="002060"/>
              </a:solidFill>
              <a:cs typeface="B Titr"/>
            </a:endParaRPr>
          </a:p>
          <a:p>
            <a:pPr algn="ctr"/>
            <a:endParaRPr lang="fa-IR" sz="2400" b="1" dirty="0" smtClean="0">
              <a:solidFill>
                <a:srgbClr val="002060"/>
              </a:solidFill>
              <a:cs typeface="B Titr"/>
            </a:endParaRPr>
          </a:p>
        </p:txBody>
      </p:sp>
      <p:sp>
        <p:nvSpPr>
          <p:cNvPr id="5" name="Rectangle 4"/>
          <p:cNvSpPr/>
          <p:nvPr/>
        </p:nvSpPr>
        <p:spPr>
          <a:xfrm>
            <a:off x="323528" y="5412037"/>
            <a:ext cx="8640960" cy="646331"/>
          </a:xfrm>
          <a:prstGeom prst="rect">
            <a:avLst/>
          </a:prstGeom>
        </p:spPr>
        <p:txBody>
          <a:bodyPr wrap="square">
            <a:spAutoFit/>
          </a:bodyPr>
          <a:lstStyle/>
          <a:p>
            <a:pPr algn="ctr"/>
            <a:r>
              <a:rPr lang="fa-IR" b="1" dirty="0" smtClean="0">
                <a:solidFill>
                  <a:srgbClr val="002060"/>
                </a:solidFill>
                <a:cs typeface="B Titr" pitchFamily="2" charset="-78"/>
              </a:rPr>
              <a:t>دانشگاه علوم پزشکی ایران</a:t>
            </a:r>
            <a:endParaRPr lang="en-US" b="1" dirty="0" smtClean="0">
              <a:solidFill>
                <a:srgbClr val="002060"/>
              </a:solidFill>
              <a:cs typeface="B Titr" pitchFamily="2" charset="-78"/>
            </a:endParaRPr>
          </a:p>
          <a:p>
            <a:pPr algn="ctr"/>
            <a:r>
              <a:rPr lang="fa-IR" b="1" dirty="0" smtClean="0">
                <a:solidFill>
                  <a:srgbClr val="002060"/>
                </a:solidFill>
                <a:cs typeface="B Titr" pitchFamily="2" charset="-78"/>
              </a:rPr>
              <a:t>22 مهر1396</a:t>
            </a:r>
            <a:endParaRPr lang="en-US" dirty="0"/>
          </a:p>
        </p:txBody>
      </p:sp>
      <p:sp>
        <p:nvSpPr>
          <p:cNvPr id="6" name="Rectangle 5"/>
          <p:cNvSpPr/>
          <p:nvPr/>
        </p:nvSpPr>
        <p:spPr>
          <a:xfrm>
            <a:off x="1054975" y="4022155"/>
            <a:ext cx="7056783" cy="1323439"/>
          </a:xfrm>
          <a:prstGeom prst="rect">
            <a:avLst/>
          </a:prstGeom>
        </p:spPr>
        <p:txBody>
          <a:bodyPr wrap="square">
            <a:spAutoFit/>
          </a:bodyPr>
          <a:lstStyle/>
          <a:p>
            <a:pPr algn="ctr"/>
            <a:r>
              <a:rPr lang="fa-IR" sz="3200" b="1" dirty="0">
                <a:solidFill>
                  <a:srgbClr val="002060"/>
                </a:solidFill>
                <a:cs typeface="B Titr" pitchFamily="2" charset="-78"/>
              </a:rPr>
              <a:t>زهرا پزشکی</a:t>
            </a:r>
            <a:br>
              <a:rPr lang="fa-IR" sz="3200" b="1" dirty="0">
                <a:solidFill>
                  <a:srgbClr val="002060"/>
                </a:solidFill>
                <a:cs typeface="B Titr" pitchFamily="2" charset="-78"/>
              </a:rPr>
            </a:br>
            <a:r>
              <a:rPr lang="fa-IR" sz="2400" b="1" dirty="0">
                <a:solidFill>
                  <a:srgbClr val="002060"/>
                </a:solidFill>
                <a:cs typeface="B Titr"/>
              </a:rPr>
              <a:t>کارشناس ارشد مرکز مدیریت بیماریهای </a:t>
            </a:r>
            <a:r>
              <a:rPr lang="fa-IR" sz="2400" b="1" dirty="0" smtClean="0">
                <a:solidFill>
                  <a:srgbClr val="002060"/>
                </a:solidFill>
                <a:cs typeface="B Titr"/>
              </a:rPr>
              <a:t>واگیر</a:t>
            </a:r>
          </a:p>
          <a:p>
            <a:pPr algn="ctr"/>
            <a:endParaRPr lang="en-US" sz="2400" dirty="0"/>
          </a:p>
        </p:txBody>
      </p:sp>
      <p:pic>
        <p:nvPicPr>
          <p:cNvPr id="8" name="Picture 7" descr="C:\Users\Armin\Desktop\INISv3\images\New Image3.BMP"/>
          <p:cNvPicPr/>
          <p:nvPr/>
        </p:nvPicPr>
        <p:blipFill>
          <a:blip r:embed="rId2">
            <a:extLst>
              <a:ext uri="{28A0092B-C50C-407E-A947-70E740481C1C}">
                <a14:useLocalDpi xmlns:a14="http://schemas.microsoft.com/office/drawing/2010/main" val="0"/>
              </a:ext>
            </a:extLst>
          </a:blip>
          <a:srcRect/>
          <a:stretch>
            <a:fillRect/>
          </a:stretch>
        </p:blipFill>
        <p:spPr bwMode="auto">
          <a:xfrm>
            <a:off x="7993675" y="1472091"/>
            <a:ext cx="760730" cy="76073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lnSpc>
                <a:spcPct val="90000"/>
              </a:lnSpc>
              <a:buClr>
                <a:srgbClr val="FF9900"/>
              </a:buClr>
              <a:buFont typeface="Wingdings" panose="05000000000000000000" pitchFamily="2" charset="2"/>
              <a:buChar char="§"/>
              <a:defRPr/>
            </a:pPr>
            <a:endParaRPr lang="en-US" b="1" dirty="0" smtClean="0">
              <a:solidFill>
                <a:schemeClr val="tx1"/>
              </a:solidFill>
            </a:endParaRPr>
          </a:p>
          <a:p>
            <a:pPr marL="457200" indent="-457200" algn="just">
              <a:lnSpc>
                <a:spcPct val="90000"/>
              </a:lnSpc>
              <a:buClr>
                <a:srgbClr val="FF9900"/>
              </a:buClr>
              <a:buFont typeface="Wingdings" panose="05000000000000000000" pitchFamily="2" charset="2"/>
              <a:buChar char="§"/>
              <a:defRPr/>
            </a:pPr>
            <a:endParaRPr lang="fa-IR" b="1" dirty="0" smtClean="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تنظیمات</a:t>
            </a:r>
            <a:r>
              <a:rPr lang="fa-IR" sz="5400" dirty="0"/>
              <a:t> </a:t>
            </a:r>
            <a:r>
              <a:rPr lang="fa-IR" sz="5000" dirty="0">
                <a:solidFill>
                  <a:srgbClr val="FF9900"/>
                </a:solidFill>
                <a:cs typeface="B Titr" pitchFamily="2" charset="-78"/>
              </a:rPr>
              <a:t>بخش</a:t>
            </a:r>
            <a:r>
              <a:rPr lang="fa-IR" sz="5400" dirty="0"/>
              <a:t> </a:t>
            </a:r>
            <a:r>
              <a:rPr lang="fa-IR" sz="5000" dirty="0">
                <a:solidFill>
                  <a:srgbClr val="FF9900"/>
                </a:solidFill>
                <a:cs typeface="B Titr" pitchFamily="2" charset="-78"/>
              </a:rPr>
              <a:t>ها</a:t>
            </a:r>
            <a:endParaRPr lang="en-US" sz="5400" dirty="0"/>
          </a:p>
        </p:txBody>
      </p:sp>
      <p:pic>
        <p:nvPicPr>
          <p:cNvPr id="6" name="Picture 5"/>
          <p:cNvPicPr/>
          <p:nvPr/>
        </p:nvPicPr>
        <p:blipFill>
          <a:blip r:embed="rId2"/>
          <a:stretch>
            <a:fillRect/>
          </a:stretch>
        </p:blipFill>
        <p:spPr>
          <a:xfrm>
            <a:off x="457200" y="1741372"/>
            <a:ext cx="8229600" cy="4701424"/>
          </a:xfrm>
          <a:prstGeom prst="rect">
            <a:avLst/>
          </a:prstGeom>
        </p:spPr>
      </p:pic>
    </p:spTree>
    <p:extLst>
      <p:ext uri="{BB962C8B-B14F-4D97-AF65-F5344CB8AC3E}">
        <p14:creationId xmlns:p14="http://schemas.microsoft.com/office/powerpoint/2010/main" val="2305539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lnSpcReduction="1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just">
              <a:buClr>
                <a:srgbClr val="FF7415"/>
              </a:buClr>
              <a:buFont typeface="Wingdings" panose="05000000000000000000" pitchFamily="2" charset="2"/>
              <a:buChar char="§"/>
            </a:pPr>
            <a:r>
              <a:rPr lang="fa-IR" b="1" dirty="0">
                <a:solidFill>
                  <a:schemeClr val="tx1"/>
                </a:solidFill>
              </a:rPr>
              <a:t>ضرورت دارد تمامی بیمارستانها بعنوان اولین اقدام گزینه "تنظیمات بخش ها" را در صفحه اصلی انتخاب نموده و پس از ورود به این قسمت، بخش های بیمارستان را تنظیم نمایند.</a:t>
            </a:r>
            <a:endParaRPr lang="en-US" b="1" dirty="0">
              <a:solidFill>
                <a:schemeClr val="tx1"/>
              </a:solidFill>
            </a:endParaRPr>
          </a:p>
          <a:p>
            <a:pPr lvl="0" algn="just">
              <a:buClr>
                <a:srgbClr val="FF7415"/>
              </a:buClr>
              <a:buFont typeface="Wingdings" panose="05000000000000000000" pitchFamily="2" charset="2"/>
              <a:buChar char="§"/>
            </a:pPr>
            <a:r>
              <a:rPr lang="fa-IR" b="1" dirty="0">
                <a:solidFill>
                  <a:schemeClr val="tx1"/>
                </a:solidFill>
              </a:rPr>
              <a:t>در کادر نام بخش، اسم یکی از بخش های بیمارستان را تایپ نمایید و سپس از منوی "نوع بخش" یکی از انواع بخش را مشخص کرده و در انتها دکمه "اضافه شود" را کلیک نمایید. مثلا اگر بخشی به نام طبی1 دارید که نوع آن داخلی است، طبی1 را در کادر نام بخش تایپ نموده و از منوی نوع بخش نیز گزینۀ داخلی را انتخاب کنید. </a:t>
            </a:r>
            <a:endParaRPr lang="en-US" b="1" dirty="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تنظیمات</a:t>
            </a:r>
            <a:r>
              <a:rPr lang="fa-IR" sz="5400" dirty="0"/>
              <a:t> </a:t>
            </a:r>
            <a:r>
              <a:rPr lang="fa-IR" sz="5000" dirty="0">
                <a:solidFill>
                  <a:srgbClr val="FF9900"/>
                </a:solidFill>
                <a:cs typeface="B Titr" pitchFamily="2" charset="-78"/>
              </a:rPr>
              <a:t>بخش</a:t>
            </a:r>
            <a:r>
              <a:rPr lang="fa-IR" sz="5400" dirty="0"/>
              <a:t> </a:t>
            </a:r>
            <a:r>
              <a:rPr lang="fa-IR" sz="5000" dirty="0">
                <a:solidFill>
                  <a:srgbClr val="FF9900"/>
                </a:solidFill>
                <a:cs typeface="B Titr" pitchFamily="2" charset="-78"/>
              </a:rPr>
              <a:t>ها</a:t>
            </a:r>
            <a:endParaRPr lang="en-US" sz="5400" dirty="0"/>
          </a:p>
        </p:txBody>
      </p:sp>
    </p:spTree>
    <p:extLst>
      <p:ext uri="{BB962C8B-B14F-4D97-AF65-F5344CB8AC3E}">
        <p14:creationId xmlns:p14="http://schemas.microsoft.com/office/powerpoint/2010/main" val="3296871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just">
              <a:buClr>
                <a:srgbClr val="FF7415"/>
              </a:buClr>
              <a:buFont typeface="Wingdings" panose="05000000000000000000" pitchFamily="2" charset="2"/>
              <a:buChar char="§"/>
            </a:pPr>
            <a:r>
              <a:rPr lang="fa-IR" b="1" dirty="0">
                <a:solidFill>
                  <a:schemeClr val="tx1"/>
                </a:solidFill>
              </a:rPr>
              <a:t>مورد فوق را برای تمامی بخش های موجود در بیمارستان تکرار نمایید تا تمامی بخش ها اضافه گردد.</a:t>
            </a:r>
            <a:endParaRPr lang="en-US" b="1" dirty="0">
              <a:solidFill>
                <a:schemeClr val="tx1"/>
              </a:solidFill>
            </a:endParaRPr>
          </a:p>
          <a:p>
            <a:pPr marL="457200" lvl="0" indent="-457200" algn="just">
              <a:buClr>
                <a:srgbClr val="FF7415"/>
              </a:buClr>
              <a:buFont typeface="Wingdings" panose="05000000000000000000" pitchFamily="2" charset="2"/>
              <a:buChar char="§"/>
            </a:pPr>
            <a:r>
              <a:rPr lang="fa-IR" b="1" dirty="0">
                <a:solidFill>
                  <a:schemeClr val="tx1"/>
                </a:solidFill>
              </a:rPr>
              <a:t>جهت مشاهدۀ بخش هایی که در سامانه اضافه و ثبت کرده اید از دکمه "نمایش بخش ها" در پایین صفحه استفاده نمایید.</a:t>
            </a:r>
            <a:endParaRPr lang="en-US" b="1" dirty="0">
              <a:solidFill>
                <a:schemeClr val="tx1"/>
              </a:solidFill>
            </a:endParaRPr>
          </a:p>
          <a:p>
            <a:pPr marL="457200" lvl="0" indent="-457200" algn="just">
              <a:buClr>
                <a:srgbClr val="FF7415"/>
              </a:buClr>
              <a:buFont typeface="Wingdings" panose="05000000000000000000" pitchFamily="2" charset="2"/>
              <a:buChar char="§"/>
            </a:pPr>
            <a:r>
              <a:rPr lang="fa-IR" b="1" dirty="0">
                <a:solidFill>
                  <a:schemeClr val="tx1"/>
                </a:solidFill>
              </a:rPr>
              <a:t>جهت حذف بخش می توانید نام آن را در کادر مربوطه تایپ (و یا از لیست بخش ها کپی-پیست) نموده و دکمه "حذف بخش" را بزنید. البته فقط بخش هایی قابل حذف است که قبلا در پرونده بیماران استفاده نشده باشد.</a:t>
            </a:r>
            <a:endParaRPr lang="en-US" b="1" dirty="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تنظیمات</a:t>
            </a:r>
            <a:r>
              <a:rPr lang="fa-IR" sz="5400" dirty="0"/>
              <a:t> </a:t>
            </a:r>
            <a:r>
              <a:rPr lang="fa-IR" sz="5000" dirty="0">
                <a:solidFill>
                  <a:srgbClr val="FF9900"/>
                </a:solidFill>
                <a:cs typeface="B Titr" pitchFamily="2" charset="-78"/>
              </a:rPr>
              <a:t>بخش</a:t>
            </a:r>
            <a:r>
              <a:rPr lang="fa-IR" sz="5400" dirty="0"/>
              <a:t> </a:t>
            </a:r>
            <a:r>
              <a:rPr lang="fa-IR" sz="5000" dirty="0">
                <a:solidFill>
                  <a:srgbClr val="FF9900"/>
                </a:solidFill>
                <a:cs typeface="B Titr" pitchFamily="2" charset="-78"/>
              </a:rPr>
              <a:t>ها</a:t>
            </a:r>
            <a:endParaRPr lang="en-US" sz="5400" dirty="0"/>
          </a:p>
        </p:txBody>
      </p:sp>
    </p:spTree>
    <p:extLst>
      <p:ext uri="{BB962C8B-B14F-4D97-AF65-F5344CB8AC3E}">
        <p14:creationId xmlns:p14="http://schemas.microsoft.com/office/powerpoint/2010/main" val="2035411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lnSpc>
                <a:spcPct val="90000"/>
              </a:lnSpc>
              <a:buClr>
                <a:srgbClr val="FF9900"/>
              </a:buClr>
              <a:buFont typeface="Wingdings" panose="05000000000000000000" pitchFamily="2" charset="2"/>
              <a:buChar char="§"/>
              <a:defRPr/>
            </a:pPr>
            <a:endParaRPr lang="en-US" b="1" dirty="0" smtClean="0">
              <a:solidFill>
                <a:schemeClr val="tx1"/>
              </a:solidFill>
            </a:endParaRPr>
          </a:p>
          <a:p>
            <a:pPr marL="457200" indent="-457200" algn="just">
              <a:lnSpc>
                <a:spcPct val="90000"/>
              </a:lnSpc>
              <a:buClr>
                <a:srgbClr val="FF9900"/>
              </a:buClr>
              <a:buFont typeface="Wingdings" panose="05000000000000000000" pitchFamily="2" charset="2"/>
              <a:buChar char="§"/>
              <a:defRPr/>
            </a:pPr>
            <a:endParaRPr lang="fa-IR" b="1" dirty="0" smtClean="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ثبت</a:t>
            </a:r>
            <a:r>
              <a:rPr lang="fa-IR" sz="5400" dirty="0"/>
              <a:t> </a:t>
            </a:r>
            <a:r>
              <a:rPr lang="fa-IR" sz="5000" dirty="0">
                <a:solidFill>
                  <a:srgbClr val="FF9900"/>
                </a:solidFill>
                <a:cs typeface="B Titr" pitchFamily="2" charset="-78"/>
              </a:rPr>
              <a:t>عفونت</a:t>
            </a:r>
            <a:r>
              <a:rPr lang="fa-IR" sz="5400" dirty="0"/>
              <a:t> </a:t>
            </a:r>
            <a:r>
              <a:rPr lang="fa-IR" sz="5000" dirty="0" smtClean="0">
                <a:solidFill>
                  <a:srgbClr val="FF9900"/>
                </a:solidFill>
                <a:cs typeface="B Titr" pitchFamily="2" charset="-78"/>
              </a:rPr>
              <a:t>جدید</a:t>
            </a:r>
            <a:endParaRPr lang="en-US" sz="5400" dirty="0"/>
          </a:p>
        </p:txBody>
      </p:sp>
      <p:pic>
        <p:nvPicPr>
          <p:cNvPr id="6" name="Picture 5"/>
          <p:cNvPicPr/>
          <p:nvPr/>
        </p:nvPicPr>
        <p:blipFill>
          <a:blip r:embed="rId2"/>
          <a:stretch>
            <a:fillRect/>
          </a:stretch>
        </p:blipFill>
        <p:spPr>
          <a:xfrm>
            <a:off x="482314" y="1714248"/>
            <a:ext cx="8204485" cy="4728547"/>
          </a:xfrm>
          <a:prstGeom prst="rect">
            <a:avLst/>
          </a:prstGeom>
        </p:spPr>
      </p:pic>
    </p:spTree>
    <p:extLst>
      <p:ext uri="{BB962C8B-B14F-4D97-AF65-F5344CB8AC3E}">
        <p14:creationId xmlns:p14="http://schemas.microsoft.com/office/powerpoint/2010/main" val="1585359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lnSpc>
                <a:spcPct val="90000"/>
              </a:lnSpc>
              <a:buClr>
                <a:srgbClr val="FF9900"/>
              </a:buClr>
              <a:buFont typeface="Wingdings" panose="05000000000000000000" pitchFamily="2" charset="2"/>
              <a:buChar char="§"/>
              <a:defRPr/>
            </a:pPr>
            <a:endParaRPr lang="en-US" b="1" dirty="0" smtClean="0">
              <a:solidFill>
                <a:schemeClr val="tx1"/>
              </a:solidFill>
            </a:endParaRPr>
          </a:p>
          <a:p>
            <a:pPr marL="457200" indent="-457200" algn="just">
              <a:lnSpc>
                <a:spcPct val="90000"/>
              </a:lnSpc>
              <a:buClr>
                <a:srgbClr val="FF9900"/>
              </a:buClr>
              <a:buFont typeface="Wingdings" panose="05000000000000000000" pitchFamily="2" charset="2"/>
              <a:buChar char="§"/>
              <a:defRPr/>
            </a:pPr>
            <a:endParaRPr lang="fa-IR" b="1" dirty="0" smtClean="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ثبت</a:t>
            </a:r>
            <a:r>
              <a:rPr lang="fa-IR" sz="5400" dirty="0"/>
              <a:t> </a:t>
            </a:r>
            <a:r>
              <a:rPr lang="fa-IR" sz="5000" dirty="0">
                <a:solidFill>
                  <a:srgbClr val="FF9900"/>
                </a:solidFill>
                <a:cs typeface="B Titr" pitchFamily="2" charset="-78"/>
              </a:rPr>
              <a:t>عفونت</a:t>
            </a:r>
            <a:r>
              <a:rPr lang="fa-IR" sz="5400" dirty="0"/>
              <a:t> </a:t>
            </a:r>
            <a:r>
              <a:rPr lang="fa-IR" sz="5000" dirty="0">
                <a:solidFill>
                  <a:srgbClr val="FF9900"/>
                </a:solidFill>
                <a:cs typeface="B Titr" pitchFamily="2" charset="-78"/>
              </a:rPr>
              <a:t>جدید</a:t>
            </a:r>
            <a:endParaRPr lang="en-US" sz="5400" dirty="0"/>
          </a:p>
        </p:txBody>
      </p:sp>
      <p:pic>
        <p:nvPicPr>
          <p:cNvPr id="6" name="Picture 5"/>
          <p:cNvPicPr/>
          <p:nvPr/>
        </p:nvPicPr>
        <p:blipFill>
          <a:blip r:embed="rId2"/>
          <a:stretch>
            <a:fillRect/>
          </a:stretch>
        </p:blipFill>
        <p:spPr>
          <a:xfrm>
            <a:off x="459548" y="1715544"/>
            <a:ext cx="8227252" cy="4727252"/>
          </a:xfrm>
          <a:prstGeom prst="rect">
            <a:avLst/>
          </a:prstGeom>
        </p:spPr>
      </p:pic>
    </p:spTree>
    <p:extLst>
      <p:ext uri="{BB962C8B-B14F-4D97-AF65-F5344CB8AC3E}">
        <p14:creationId xmlns:p14="http://schemas.microsoft.com/office/powerpoint/2010/main" val="2997559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lnSpc>
                <a:spcPct val="90000"/>
              </a:lnSpc>
              <a:buClr>
                <a:srgbClr val="FF9900"/>
              </a:buClr>
              <a:buFont typeface="Wingdings" panose="05000000000000000000" pitchFamily="2" charset="2"/>
              <a:buChar char="§"/>
              <a:defRPr/>
            </a:pPr>
            <a:endParaRPr lang="en-US" b="1" dirty="0" smtClean="0">
              <a:solidFill>
                <a:schemeClr val="tx1"/>
              </a:solidFill>
            </a:endParaRPr>
          </a:p>
          <a:p>
            <a:pPr marL="457200" lvl="0" indent="-457200" algn="just">
              <a:buClr>
                <a:srgbClr val="FF7415"/>
              </a:buClr>
              <a:buFont typeface="Wingdings" panose="05000000000000000000" pitchFamily="2" charset="2"/>
              <a:buChar char="§"/>
            </a:pPr>
            <a:endParaRPr lang="en-US" b="1" dirty="0"/>
          </a:p>
          <a:p>
            <a:pPr marL="457200" indent="-457200" algn="just">
              <a:lnSpc>
                <a:spcPct val="90000"/>
              </a:lnSpc>
              <a:buClr>
                <a:srgbClr val="FF9900"/>
              </a:buClr>
              <a:buFont typeface="Wingdings" panose="05000000000000000000" pitchFamily="2" charset="2"/>
              <a:buChar char="§"/>
              <a:defRPr/>
            </a:pPr>
            <a:endParaRPr lang="fa-IR" b="1" dirty="0" smtClean="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ثبت</a:t>
            </a:r>
            <a:r>
              <a:rPr lang="fa-IR" sz="5400" dirty="0"/>
              <a:t> </a:t>
            </a:r>
            <a:r>
              <a:rPr lang="fa-IR" sz="5000" dirty="0">
                <a:solidFill>
                  <a:srgbClr val="FF9900"/>
                </a:solidFill>
                <a:cs typeface="B Titr" pitchFamily="2" charset="-78"/>
              </a:rPr>
              <a:t>عفونت</a:t>
            </a:r>
            <a:r>
              <a:rPr lang="fa-IR" sz="5400" dirty="0"/>
              <a:t> </a:t>
            </a:r>
            <a:r>
              <a:rPr lang="fa-IR" sz="5000" dirty="0">
                <a:solidFill>
                  <a:srgbClr val="FF9900"/>
                </a:solidFill>
                <a:cs typeface="B Titr" pitchFamily="2" charset="-78"/>
              </a:rPr>
              <a:t>جدید</a:t>
            </a:r>
            <a:endParaRPr lang="en-US" sz="5400" dirty="0"/>
          </a:p>
        </p:txBody>
      </p:sp>
      <p:pic>
        <p:nvPicPr>
          <p:cNvPr id="6" name="Picture 5"/>
          <p:cNvPicPr/>
          <p:nvPr/>
        </p:nvPicPr>
        <p:blipFill>
          <a:blip r:embed="rId2"/>
          <a:stretch>
            <a:fillRect/>
          </a:stretch>
        </p:blipFill>
        <p:spPr>
          <a:xfrm>
            <a:off x="457200" y="1714248"/>
            <a:ext cx="8229600" cy="4728547"/>
          </a:xfrm>
          <a:prstGeom prst="rect">
            <a:avLst/>
          </a:prstGeom>
        </p:spPr>
      </p:pic>
    </p:spTree>
    <p:extLst>
      <p:ext uri="{BB962C8B-B14F-4D97-AF65-F5344CB8AC3E}">
        <p14:creationId xmlns:p14="http://schemas.microsoft.com/office/powerpoint/2010/main" val="3047049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lnSpc>
                <a:spcPct val="90000"/>
              </a:lnSpc>
              <a:buClr>
                <a:srgbClr val="FF9900"/>
              </a:buClr>
              <a:buFont typeface="Wingdings" panose="05000000000000000000" pitchFamily="2" charset="2"/>
              <a:buChar char="§"/>
              <a:defRPr/>
            </a:pPr>
            <a:endParaRPr lang="en-US" b="1" dirty="0" smtClean="0">
              <a:solidFill>
                <a:schemeClr val="tx1"/>
              </a:solidFill>
            </a:endParaRPr>
          </a:p>
          <a:p>
            <a:pPr marL="457200" indent="-457200" algn="just">
              <a:lnSpc>
                <a:spcPct val="90000"/>
              </a:lnSpc>
              <a:buClr>
                <a:srgbClr val="FF9900"/>
              </a:buClr>
              <a:buFont typeface="Wingdings" panose="05000000000000000000" pitchFamily="2" charset="2"/>
              <a:buChar char="§"/>
              <a:defRPr/>
            </a:pPr>
            <a:endParaRPr lang="fa-IR" b="1" dirty="0" smtClean="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ثبت</a:t>
            </a:r>
            <a:r>
              <a:rPr lang="fa-IR" sz="5400" dirty="0"/>
              <a:t> </a:t>
            </a:r>
            <a:r>
              <a:rPr lang="fa-IR" sz="5000" dirty="0">
                <a:solidFill>
                  <a:srgbClr val="FF9900"/>
                </a:solidFill>
                <a:cs typeface="B Titr" pitchFamily="2" charset="-78"/>
              </a:rPr>
              <a:t>عفونت</a:t>
            </a:r>
            <a:r>
              <a:rPr lang="fa-IR" sz="5400" dirty="0"/>
              <a:t> </a:t>
            </a:r>
            <a:r>
              <a:rPr lang="fa-IR" sz="5000" dirty="0">
                <a:solidFill>
                  <a:srgbClr val="FF9900"/>
                </a:solidFill>
                <a:cs typeface="B Titr" pitchFamily="2" charset="-78"/>
              </a:rPr>
              <a:t>جدید</a:t>
            </a:r>
            <a:endParaRPr lang="en-US" sz="5400" dirty="0"/>
          </a:p>
        </p:txBody>
      </p:sp>
      <p:pic>
        <p:nvPicPr>
          <p:cNvPr id="6" name="Picture 5"/>
          <p:cNvPicPr/>
          <p:nvPr/>
        </p:nvPicPr>
        <p:blipFill>
          <a:blip r:embed="rId2"/>
          <a:stretch>
            <a:fillRect/>
          </a:stretch>
        </p:blipFill>
        <p:spPr>
          <a:xfrm>
            <a:off x="457200" y="1698864"/>
            <a:ext cx="8229600" cy="4743931"/>
          </a:xfrm>
          <a:prstGeom prst="rect">
            <a:avLst/>
          </a:prstGeom>
        </p:spPr>
      </p:pic>
    </p:spTree>
    <p:extLst>
      <p:ext uri="{BB962C8B-B14F-4D97-AF65-F5344CB8AC3E}">
        <p14:creationId xmlns:p14="http://schemas.microsoft.com/office/powerpoint/2010/main" val="2708991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lnSpc>
                <a:spcPct val="90000"/>
              </a:lnSpc>
              <a:buClr>
                <a:srgbClr val="FF9900"/>
              </a:buClr>
              <a:buFont typeface="Wingdings" panose="05000000000000000000" pitchFamily="2" charset="2"/>
              <a:buChar char="§"/>
              <a:defRPr/>
            </a:pPr>
            <a:endParaRPr lang="en-US" b="1" dirty="0" smtClean="0">
              <a:solidFill>
                <a:schemeClr val="tx1"/>
              </a:solidFill>
            </a:endParaRPr>
          </a:p>
          <a:p>
            <a:pPr marL="457200" indent="-457200" algn="just">
              <a:lnSpc>
                <a:spcPct val="90000"/>
              </a:lnSpc>
              <a:buClr>
                <a:srgbClr val="FF9900"/>
              </a:buClr>
              <a:buFont typeface="Wingdings" panose="05000000000000000000" pitchFamily="2" charset="2"/>
              <a:buChar char="§"/>
              <a:defRPr/>
            </a:pPr>
            <a:endParaRPr lang="fa-IR" b="1" dirty="0" smtClean="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ثبت</a:t>
            </a:r>
            <a:r>
              <a:rPr lang="fa-IR" sz="5400" dirty="0"/>
              <a:t> </a:t>
            </a:r>
            <a:r>
              <a:rPr lang="fa-IR" sz="5000" dirty="0">
                <a:solidFill>
                  <a:srgbClr val="FF9900"/>
                </a:solidFill>
                <a:cs typeface="B Titr" pitchFamily="2" charset="-78"/>
              </a:rPr>
              <a:t>عفونت</a:t>
            </a:r>
            <a:r>
              <a:rPr lang="fa-IR" sz="5400" dirty="0"/>
              <a:t> </a:t>
            </a:r>
            <a:r>
              <a:rPr lang="fa-IR" sz="5000" dirty="0">
                <a:solidFill>
                  <a:srgbClr val="FF9900"/>
                </a:solidFill>
                <a:cs typeface="B Titr" pitchFamily="2" charset="-78"/>
              </a:rPr>
              <a:t>جدید</a:t>
            </a:r>
            <a:endParaRPr lang="en-US" sz="5400" dirty="0"/>
          </a:p>
        </p:txBody>
      </p:sp>
      <p:pic>
        <p:nvPicPr>
          <p:cNvPr id="6" name="Picture 5"/>
          <p:cNvPicPr/>
          <p:nvPr/>
        </p:nvPicPr>
        <p:blipFill>
          <a:blip r:embed="rId2"/>
          <a:stretch>
            <a:fillRect/>
          </a:stretch>
        </p:blipFill>
        <p:spPr>
          <a:xfrm>
            <a:off x="457200" y="1714248"/>
            <a:ext cx="8229600" cy="4728547"/>
          </a:xfrm>
          <a:prstGeom prst="rect">
            <a:avLst/>
          </a:prstGeom>
        </p:spPr>
      </p:pic>
    </p:spTree>
    <p:extLst>
      <p:ext uri="{BB962C8B-B14F-4D97-AF65-F5344CB8AC3E}">
        <p14:creationId xmlns:p14="http://schemas.microsoft.com/office/powerpoint/2010/main" val="3627834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lnSpc>
                <a:spcPct val="90000"/>
              </a:lnSpc>
              <a:buClr>
                <a:srgbClr val="FF9900"/>
              </a:buClr>
              <a:buFont typeface="Wingdings" panose="05000000000000000000" pitchFamily="2" charset="2"/>
              <a:buChar char="§"/>
              <a:defRPr/>
            </a:pPr>
            <a:endParaRPr lang="en-US" b="1" dirty="0" smtClean="0">
              <a:solidFill>
                <a:schemeClr val="tx1"/>
              </a:solidFill>
            </a:endParaRPr>
          </a:p>
          <a:p>
            <a:pPr marL="457200" indent="-457200" algn="just">
              <a:lnSpc>
                <a:spcPct val="90000"/>
              </a:lnSpc>
              <a:buClr>
                <a:srgbClr val="FF9900"/>
              </a:buClr>
              <a:buFont typeface="Wingdings" panose="05000000000000000000" pitchFamily="2" charset="2"/>
              <a:buChar char="§"/>
              <a:defRPr/>
            </a:pPr>
            <a:endParaRPr lang="fa-IR" b="1" dirty="0" smtClean="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ثبت</a:t>
            </a:r>
            <a:r>
              <a:rPr lang="fa-IR" sz="5400" dirty="0"/>
              <a:t> </a:t>
            </a:r>
            <a:r>
              <a:rPr lang="fa-IR" sz="5000" dirty="0">
                <a:solidFill>
                  <a:srgbClr val="FF9900"/>
                </a:solidFill>
                <a:cs typeface="B Titr" pitchFamily="2" charset="-78"/>
              </a:rPr>
              <a:t>عفونت</a:t>
            </a:r>
            <a:r>
              <a:rPr lang="fa-IR" sz="5400" dirty="0"/>
              <a:t> </a:t>
            </a:r>
            <a:r>
              <a:rPr lang="fa-IR" sz="5000" dirty="0">
                <a:solidFill>
                  <a:srgbClr val="FF9900"/>
                </a:solidFill>
                <a:cs typeface="B Titr" pitchFamily="2" charset="-78"/>
              </a:rPr>
              <a:t>جدید</a:t>
            </a:r>
            <a:endParaRPr lang="en-US" sz="5400" dirty="0"/>
          </a:p>
        </p:txBody>
      </p:sp>
      <p:pic>
        <p:nvPicPr>
          <p:cNvPr id="8" name="Picture 7"/>
          <p:cNvPicPr/>
          <p:nvPr/>
        </p:nvPicPr>
        <p:blipFill>
          <a:blip r:embed="rId2"/>
          <a:stretch>
            <a:fillRect/>
          </a:stretch>
        </p:blipFill>
        <p:spPr>
          <a:xfrm>
            <a:off x="457200" y="1714248"/>
            <a:ext cx="8229600" cy="4728547"/>
          </a:xfrm>
          <a:prstGeom prst="rect">
            <a:avLst/>
          </a:prstGeom>
        </p:spPr>
      </p:pic>
    </p:spTree>
    <p:extLst>
      <p:ext uri="{BB962C8B-B14F-4D97-AF65-F5344CB8AC3E}">
        <p14:creationId xmlns:p14="http://schemas.microsoft.com/office/powerpoint/2010/main" val="2636185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lnSpc>
                <a:spcPct val="90000"/>
              </a:lnSpc>
              <a:buClr>
                <a:srgbClr val="FF9900"/>
              </a:buClr>
              <a:buFont typeface="Wingdings" panose="05000000000000000000" pitchFamily="2" charset="2"/>
              <a:buChar char="§"/>
              <a:defRPr/>
            </a:pPr>
            <a:endParaRPr lang="en-US" b="1" dirty="0" smtClean="0">
              <a:solidFill>
                <a:schemeClr val="tx1"/>
              </a:solidFill>
            </a:endParaRPr>
          </a:p>
          <a:p>
            <a:pPr marL="457200" indent="-457200" algn="just">
              <a:lnSpc>
                <a:spcPct val="90000"/>
              </a:lnSpc>
              <a:buClr>
                <a:srgbClr val="FF9900"/>
              </a:buClr>
              <a:buFont typeface="Wingdings" panose="05000000000000000000" pitchFamily="2" charset="2"/>
              <a:buChar char="§"/>
              <a:defRPr/>
            </a:pPr>
            <a:endParaRPr lang="fa-IR" b="1" dirty="0" smtClean="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ثبت</a:t>
            </a:r>
            <a:r>
              <a:rPr lang="fa-IR" sz="5400" dirty="0"/>
              <a:t> </a:t>
            </a:r>
            <a:r>
              <a:rPr lang="fa-IR" sz="5000" dirty="0">
                <a:solidFill>
                  <a:srgbClr val="FF9900"/>
                </a:solidFill>
                <a:cs typeface="B Titr" pitchFamily="2" charset="-78"/>
              </a:rPr>
              <a:t>عفونت</a:t>
            </a:r>
            <a:r>
              <a:rPr lang="fa-IR" sz="5400" dirty="0"/>
              <a:t> </a:t>
            </a:r>
            <a:r>
              <a:rPr lang="fa-IR" sz="5000" dirty="0">
                <a:solidFill>
                  <a:srgbClr val="FF9900"/>
                </a:solidFill>
                <a:cs typeface="B Titr" pitchFamily="2" charset="-78"/>
              </a:rPr>
              <a:t>جدید</a:t>
            </a:r>
            <a:endParaRPr lang="en-US" sz="5400" dirty="0"/>
          </a:p>
        </p:txBody>
      </p:sp>
      <p:pic>
        <p:nvPicPr>
          <p:cNvPr id="6" name="Picture 5"/>
          <p:cNvPicPr/>
          <p:nvPr/>
        </p:nvPicPr>
        <p:blipFill>
          <a:blip r:embed="rId2"/>
          <a:stretch>
            <a:fillRect/>
          </a:stretch>
        </p:blipFill>
        <p:spPr>
          <a:xfrm>
            <a:off x="483526" y="1714248"/>
            <a:ext cx="8203274" cy="4728547"/>
          </a:xfrm>
          <a:prstGeom prst="rect">
            <a:avLst/>
          </a:prstGeom>
        </p:spPr>
      </p:pic>
    </p:spTree>
    <p:extLst>
      <p:ext uri="{BB962C8B-B14F-4D97-AF65-F5344CB8AC3E}">
        <p14:creationId xmlns:p14="http://schemas.microsoft.com/office/powerpoint/2010/main" val="886084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916832"/>
            <a:ext cx="8229600" cy="4525963"/>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Clr>
                <a:schemeClr val="accent6">
                  <a:lumMod val="75000"/>
                </a:schemeClr>
              </a:buClr>
              <a:buFont typeface="Wingdings" panose="05000000000000000000" pitchFamily="2" charset="2"/>
              <a:buChar char="§"/>
            </a:pPr>
            <a:r>
              <a:rPr lang="fa-IR" b="1" dirty="0" smtClean="0">
                <a:solidFill>
                  <a:schemeClr val="tx1"/>
                </a:solidFill>
                <a:latin typeface="Arial" charset="0"/>
              </a:rPr>
              <a:t>مراقبت</a:t>
            </a:r>
            <a:r>
              <a:rPr lang="en-US" b="1" dirty="0" smtClean="0">
                <a:solidFill>
                  <a:schemeClr val="tx1"/>
                </a:solidFill>
                <a:latin typeface="Arial" charset="0"/>
              </a:rPr>
              <a:t>(surveillance)</a:t>
            </a:r>
            <a:r>
              <a:rPr lang="fa-IR" b="1" dirty="0" smtClean="0">
                <a:solidFill>
                  <a:schemeClr val="tx1"/>
                </a:solidFill>
                <a:latin typeface="Arial" charset="0"/>
              </a:rPr>
              <a:t>عبارت است از جمع آوری، تجزیه و تحلیل و انتشار اطلاعات مربوط به یک رویداد </a:t>
            </a:r>
            <a:r>
              <a:rPr lang="fa-IR" b="1" dirty="0">
                <a:solidFill>
                  <a:schemeClr val="tx1"/>
                </a:solidFill>
                <a:latin typeface="Arial" panose="020B0604020202020204" pitchFamily="34" charset="0"/>
              </a:rPr>
              <a:t>بهداشتی</a:t>
            </a:r>
            <a:r>
              <a:rPr lang="fa-IR" b="1" dirty="0" smtClean="0">
                <a:solidFill>
                  <a:schemeClr val="tx1"/>
                </a:solidFill>
                <a:latin typeface="Arial" charset="0"/>
              </a:rPr>
              <a:t> مورد انتخاب </a:t>
            </a:r>
          </a:p>
          <a:p>
            <a:pPr marL="457200" indent="-457200" algn="just">
              <a:buFont typeface="Wingdings" panose="05000000000000000000" pitchFamily="2" charset="2"/>
              <a:buChar char="§"/>
            </a:pPr>
            <a:endParaRPr lang="fa-IR" b="1" dirty="0" smtClean="0">
              <a:solidFill>
                <a:schemeClr val="tx1"/>
              </a:solidFill>
              <a:latin typeface="Arial" charset="0"/>
            </a:endParaRPr>
          </a:p>
          <a:p>
            <a:pPr marL="457200" indent="-457200" algn="just">
              <a:buClr>
                <a:schemeClr val="accent6">
                  <a:lumMod val="75000"/>
                </a:schemeClr>
              </a:buClr>
              <a:buFont typeface="Wingdings" panose="05000000000000000000" pitchFamily="2" charset="2"/>
              <a:buChar char="§"/>
            </a:pPr>
            <a:r>
              <a:rPr lang="fa-IR" b="1" dirty="0" smtClean="0">
                <a:solidFill>
                  <a:schemeClr val="tx1"/>
                </a:solidFill>
              </a:rPr>
              <a:t>اطلاعات </a:t>
            </a:r>
            <a:r>
              <a:rPr lang="fa-IR" b="1" dirty="0">
                <a:solidFill>
                  <a:schemeClr val="tx1"/>
                </a:solidFill>
              </a:rPr>
              <a:t>برای </a:t>
            </a:r>
            <a:r>
              <a:rPr lang="fa-IR" b="1" dirty="0" smtClean="0">
                <a:solidFill>
                  <a:schemeClr val="tx1"/>
                </a:solidFill>
              </a:rPr>
              <a:t>ارزیابی و تعیین </a:t>
            </a:r>
            <a:r>
              <a:rPr lang="fa-IR" b="1" dirty="0">
                <a:solidFill>
                  <a:schemeClr val="tx1"/>
                </a:solidFill>
              </a:rPr>
              <a:t>نیاز عملیات بهداشت </a:t>
            </a:r>
            <a:r>
              <a:rPr lang="fa-IR" b="1" dirty="0" smtClean="0">
                <a:solidFill>
                  <a:schemeClr val="tx1"/>
                </a:solidFill>
              </a:rPr>
              <a:t>عمومی، برنامه ریزی های مربوطه بر ای انجام مداخلات </a:t>
            </a:r>
            <a:r>
              <a:rPr lang="fa-IR" b="1" dirty="0">
                <a:solidFill>
                  <a:schemeClr val="tx1"/>
                </a:solidFill>
              </a:rPr>
              <a:t>و </a:t>
            </a:r>
            <a:r>
              <a:rPr lang="fa-IR" b="1" dirty="0" smtClean="0">
                <a:solidFill>
                  <a:schemeClr val="tx1"/>
                </a:solidFill>
              </a:rPr>
              <a:t>ارزیابی </a:t>
            </a:r>
            <a:r>
              <a:rPr lang="fa-IR" b="1" dirty="0">
                <a:solidFill>
                  <a:schemeClr val="tx1"/>
                </a:solidFill>
              </a:rPr>
              <a:t>تاثیر برنامه ها به کار می رود.</a:t>
            </a:r>
            <a:endParaRPr lang="en-US" b="1" dirty="0">
              <a:solidFill>
                <a:schemeClr val="tx1"/>
              </a:solidFill>
            </a:endParaRPr>
          </a:p>
          <a:p>
            <a:pPr marL="457200" indent="-457200" algn="just">
              <a:buFont typeface="Wingdings" panose="05000000000000000000" pitchFamily="2" charset="2"/>
              <a:buChar char="§"/>
            </a:pPr>
            <a:endParaRPr lang="fa-IR" b="1" dirty="0" smtClean="0">
              <a:solidFill>
                <a:schemeClr val="tx1"/>
              </a:solidFill>
              <a:latin typeface="Arial" charset="0"/>
            </a:endParaRPr>
          </a:p>
          <a:p>
            <a:pPr algn="just"/>
            <a:endParaRPr lang="fa-IR" b="1" dirty="0">
              <a:solidFill>
                <a:schemeClr val="tx1"/>
              </a:solidFill>
              <a:latin typeface="Arial" charset="0"/>
            </a:endParaRPr>
          </a:p>
        </p:txBody>
      </p:sp>
      <p:sp>
        <p:nvSpPr>
          <p:cNvPr id="4" name="Rectangle 3"/>
          <p:cNvSpPr/>
          <p:nvPr/>
        </p:nvSpPr>
        <p:spPr>
          <a:xfrm>
            <a:off x="612380" y="571249"/>
            <a:ext cx="7848052" cy="769441"/>
          </a:xfrm>
          <a:prstGeom prst="rect">
            <a:avLst/>
          </a:prstGeom>
          <a:noFill/>
          <a:ln w="25400">
            <a:solidFill>
              <a:schemeClr val="tx2"/>
            </a:solidFill>
          </a:ln>
        </p:spPr>
        <p:txBody>
          <a:bodyPr wrap="square">
            <a:spAutoFit/>
          </a:bodyPr>
          <a:lstStyle/>
          <a:p>
            <a:pPr algn="ctr"/>
            <a:r>
              <a:rPr lang="fa-IR" sz="4400" dirty="0" smtClean="0">
                <a:solidFill>
                  <a:srgbClr val="FF9900"/>
                </a:solidFill>
                <a:cs typeface="B Titr" pitchFamily="2" charset="-78"/>
              </a:rPr>
              <a:t>تعریف مراقبت و کاربرد نظام مراقبت</a:t>
            </a:r>
            <a:endParaRPr lang="fa-IR" sz="4400" dirty="0">
              <a:solidFill>
                <a:srgbClr val="FF9900"/>
              </a:solidFill>
              <a:cs typeface="B Titr" pitchFamily="2" charset="-78"/>
            </a:endParaRPr>
          </a:p>
        </p:txBody>
      </p:sp>
    </p:spTree>
    <p:extLst>
      <p:ext uri="{BB962C8B-B14F-4D97-AF65-F5344CB8AC3E}">
        <p14:creationId xmlns:p14="http://schemas.microsoft.com/office/powerpoint/2010/main" val="2411440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lnSpc>
                <a:spcPct val="90000"/>
              </a:lnSpc>
              <a:buClr>
                <a:srgbClr val="FF9900"/>
              </a:buClr>
              <a:buFont typeface="Wingdings" panose="05000000000000000000" pitchFamily="2" charset="2"/>
              <a:buChar char="§"/>
              <a:defRPr/>
            </a:pPr>
            <a:endParaRPr lang="en-US" b="1" dirty="0" smtClean="0">
              <a:solidFill>
                <a:schemeClr val="tx1"/>
              </a:solidFill>
            </a:endParaRPr>
          </a:p>
          <a:p>
            <a:pPr marL="457200" indent="-457200" algn="just">
              <a:lnSpc>
                <a:spcPct val="90000"/>
              </a:lnSpc>
              <a:buClr>
                <a:srgbClr val="FF9900"/>
              </a:buClr>
              <a:buFont typeface="Wingdings" panose="05000000000000000000" pitchFamily="2" charset="2"/>
              <a:buChar char="§"/>
              <a:defRPr/>
            </a:pPr>
            <a:endParaRPr lang="fa-IR" b="1" dirty="0" smtClean="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ثبت</a:t>
            </a:r>
            <a:r>
              <a:rPr lang="fa-IR" sz="5400" dirty="0"/>
              <a:t> </a:t>
            </a:r>
            <a:r>
              <a:rPr lang="fa-IR" sz="5000" dirty="0">
                <a:solidFill>
                  <a:srgbClr val="FF9900"/>
                </a:solidFill>
                <a:cs typeface="B Titr" pitchFamily="2" charset="-78"/>
              </a:rPr>
              <a:t>عفونت</a:t>
            </a:r>
            <a:r>
              <a:rPr lang="fa-IR" sz="5400" dirty="0"/>
              <a:t> </a:t>
            </a:r>
            <a:r>
              <a:rPr lang="fa-IR" sz="5000" dirty="0">
                <a:solidFill>
                  <a:srgbClr val="FF9900"/>
                </a:solidFill>
                <a:cs typeface="B Titr" pitchFamily="2" charset="-78"/>
              </a:rPr>
              <a:t>جدید</a:t>
            </a:r>
            <a:endParaRPr lang="en-US" sz="5400" dirty="0"/>
          </a:p>
        </p:txBody>
      </p:sp>
      <p:pic>
        <p:nvPicPr>
          <p:cNvPr id="8" name="Picture 7"/>
          <p:cNvPicPr/>
          <p:nvPr/>
        </p:nvPicPr>
        <p:blipFill>
          <a:blip r:embed="rId2"/>
          <a:stretch>
            <a:fillRect/>
          </a:stretch>
        </p:blipFill>
        <p:spPr>
          <a:xfrm>
            <a:off x="449018" y="1698864"/>
            <a:ext cx="8237782" cy="4743931"/>
          </a:xfrm>
          <a:prstGeom prst="rect">
            <a:avLst/>
          </a:prstGeom>
        </p:spPr>
      </p:pic>
    </p:spTree>
    <p:extLst>
      <p:ext uri="{BB962C8B-B14F-4D97-AF65-F5344CB8AC3E}">
        <p14:creationId xmlns:p14="http://schemas.microsoft.com/office/powerpoint/2010/main" val="1123337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lnSpc>
                <a:spcPct val="90000"/>
              </a:lnSpc>
              <a:buClr>
                <a:srgbClr val="FF9900"/>
              </a:buClr>
              <a:buFont typeface="Wingdings" panose="05000000000000000000" pitchFamily="2" charset="2"/>
              <a:buChar char="§"/>
              <a:defRPr/>
            </a:pPr>
            <a:endParaRPr lang="en-US" b="1" dirty="0" smtClean="0">
              <a:solidFill>
                <a:schemeClr val="tx1"/>
              </a:solidFill>
            </a:endParaRPr>
          </a:p>
          <a:p>
            <a:pPr marL="457200" indent="-457200" algn="just">
              <a:lnSpc>
                <a:spcPct val="90000"/>
              </a:lnSpc>
              <a:buClr>
                <a:srgbClr val="FF9900"/>
              </a:buClr>
              <a:buFont typeface="Wingdings" panose="05000000000000000000" pitchFamily="2" charset="2"/>
              <a:buChar char="§"/>
              <a:defRPr/>
            </a:pPr>
            <a:endParaRPr lang="fa-IR" b="1" dirty="0" smtClean="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ثبت</a:t>
            </a:r>
            <a:r>
              <a:rPr lang="fa-IR" sz="5400" dirty="0"/>
              <a:t> </a:t>
            </a:r>
            <a:r>
              <a:rPr lang="fa-IR" sz="5000" dirty="0">
                <a:solidFill>
                  <a:srgbClr val="FF9900"/>
                </a:solidFill>
                <a:cs typeface="B Titr" pitchFamily="2" charset="-78"/>
              </a:rPr>
              <a:t>عفونت</a:t>
            </a:r>
            <a:r>
              <a:rPr lang="fa-IR" sz="5400" dirty="0"/>
              <a:t> </a:t>
            </a:r>
            <a:r>
              <a:rPr lang="fa-IR" sz="5000" dirty="0">
                <a:solidFill>
                  <a:srgbClr val="FF9900"/>
                </a:solidFill>
                <a:cs typeface="B Titr" pitchFamily="2" charset="-78"/>
              </a:rPr>
              <a:t>جدید</a:t>
            </a:r>
            <a:endParaRPr lang="en-US" sz="5400" dirty="0"/>
          </a:p>
        </p:txBody>
      </p:sp>
      <p:pic>
        <p:nvPicPr>
          <p:cNvPr id="6" name="Picture 5"/>
          <p:cNvPicPr/>
          <p:nvPr/>
        </p:nvPicPr>
        <p:blipFill>
          <a:blip r:embed="rId2"/>
          <a:stretch>
            <a:fillRect/>
          </a:stretch>
        </p:blipFill>
        <p:spPr>
          <a:xfrm>
            <a:off x="457200" y="1714248"/>
            <a:ext cx="8229600" cy="4728547"/>
          </a:xfrm>
          <a:prstGeom prst="rect">
            <a:avLst/>
          </a:prstGeom>
        </p:spPr>
      </p:pic>
    </p:spTree>
    <p:extLst>
      <p:ext uri="{BB962C8B-B14F-4D97-AF65-F5344CB8AC3E}">
        <p14:creationId xmlns:p14="http://schemas.microsoft.com/office/powerpoint/2010/main" val="4128349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lnSpc>
                <a:spcPct val="90000"/>
              </a:lnSpc>
              <a:buClr>
                <a:srgbClr val="FF9900"/>
              </a:buClr>
              <a:buFont typeface="Wingdings" panose="05000000000000000000" pitchFamily="2" charset="2"/>
              <a:buChar char="§"/>
              <a:defRPr/>
            </a:pPr>
            <a:endParaRPr lang="en-US" b="1" dirty="0" smtClean="0">
              <a:solidFill>
                <a:schemeClr val="tx1"/>
              </a:solidFill>
            </a:endParaRPr>
          </a:p>
          <a:p>
            <a:pPr marL="457200" indent="-457200" algn="just">
              <a:lnSpc>
                <a:spcPct val="90000"/>
              </a:lnSpc>
              <a:buClr>
                <a:srgbClr val="FF9900"/>
              </a:buClr>
              <a:buFont typeface="Wingdings" panose="05000000000000000000" pitchFamily="2" charset="2"/>
              <a:buChar char="§"/>
              <a:defRPr/>
            </a:pPr>
            <a:endParaRPr lang="fa-IR" b="1" dirty="0" smtClean="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ثبت</a:t>
            </a:r>
            <a:r>
              <a:rPr lang="fa-IR" sz="5400" dirty="0"/>
              <a:t> </a:t>
            </a:r>
            <a:r>
              <a:rPr lang="fa-IR" sz="5000" dirty="0">
                <a:solidFill>
                  <a:srgbClr val="FF9900"/>
                </a:solidFill>
                <a:cs typeface="B Titr" pitchFamily="2" charset="-78"/>
              </a:rPr>
              <a:t>عفونت</a:t>
            </a:r>
            <a:r>
              <a:rPr lang="fa-IR" sz="5400" dirty="0"/>
              <a:t> </a:t>
            </a:r>
            <a:r>
              <a:rPr lang="fa-IR" sz="5000" dirty="0">
                <a:solidFill>
                  <a:srgbClr val="FF9900"/>
                </a:solidFill>
                <a:cs typeface="B Titr" pitchFamily="2" charset="-78"/>
              </a:rPr>
              <a:t>جدید</a:t>
            </a:r>
            <a:endParaRPr lang="en-US" sz="5400" dirty="0"/>
          </a:p>
        </p:txBody>
      </p:sp>
      <p:pic>
        <p:nvPicPr>
          <p:cNvPr id="8" name="Picture 7"/>
          <p:cNvPicPr/>
          <p:nvPr/>
        </p:nvPicPr>
        <p:blipFill>
          <a:blip r:embed="rId2"/>
          <a:stretch>
            <a:fillRect/>
          </a:stretch>
        </p:blipFill>
        <p:spPr>
          <a:xfrm>
            <a:off x="457200" y="1682242"/>
            <a:ext cx="8229600" cy="4760553"/>
          </a:xfrm>
          <a:prstGeom prst="rect">
            <a:avLst/>
          </a:prstGeom>
        </p:spPr>
      </p:pic>
    </p:spTree>
    <p:extLst>
      <p:ext uri="{BB962C8B-B14F-4D97-AF65-F5344CB8AC3E}">
        <p14:creationId xmlns:p14="http://schemas.microsoft.com/office/powerpoint/2010/main" val="26176894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lnSpcReduction="1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just">
              <a:buClr>
                <a:srgbClr val="FF7415"/>
              </a:buClr>
              <a:buFont typeface="Wingdings" panose="05000000000000000000" pitchFamily="2" charset="2"/>
              <a:buChar char="§"/>
            </a:pPr>
            <a:r>
              <a:rPr lang="fa-IR" b="1" dirty="0">
                <a:solidFill>
                  <a:schemeClr val="tx1"/>
                </a:solidFill>
              </a:rPr>
              <a:t>اطلاعات فرم بیماریابی را که برای عفونت ها تکمیل نموده اید، در این قسمت وارد سامانه می نمایید.</a:t>
            </a:r>
            <a:endParaRPr lang="en-US" b="1" dirty="0">
              <a:solidFill>
                <a:schemeClr val="tx1"/>
              </a:solidFill>
            </a:endParaRPr>
          </a:p>
          <a:p>
            <a:pPr marL="457200" lvl="0" indent="-457200" algn="just">
              <a:buClr>
                <a:srgbClr val="FF7415"/>
              </a:buClr>
              <a:buFont typeface="Wingdings" panose="05000000000000000000" pitchFamily="2" charset="2"/>
              <a:buChar char="§"/>
            </a:pPr>
            <a:r>
              <a:rPr lang="fa-IR" b="1" dirty="0">
                <a:solidFill>
                  <a:schemeClr val="tx1"/>
                </a:solidFill>
              </a:rPr>
              <a:t>در سامانه جدید، برای هر عفونت (هر فرم) یک پرونده جداگانه تشکیل می شود، تا بتوان با دقت بالاتری روی ارگانیسم عامل آن عفونت و الگوی مقاومت میکروبی کار کرد.</a:t>
            </a:r>
            <a:endParaRPr lang="en-US" b="1" dirty="0">
              <a:solidFill>
                <a:schemeClr val="tx1"/>
              </a:solidFill>
            </a:endParaRPr>
          </a:p>
          <a:p>
            <a:pPr marL="457200" lvl="0" indent="-457200" algn="just">
              <a:buClr>
                <a:srgbClr val="FF7415"/>
              </a:buClr>
              <a:buFont typeface="Wingdings" panose="05000000000000000000" pitchFamily="2" charset="2"/>
              <a:buChar char="§"/>
            </a:pPr>
            <a:r>
              <a:rPr lang="fa-IR" b="1" dirty="0">
                <a:solidFill>
                  <a:schemeClr val="tx1"/>
                </a:solidFill>
              </a:rPr>
              <a:t>ابتدا نام بخش، کد عفونت و تاریخ بروز عفونت را مشخص نمایید. در ادامه، فقط موارد ستاره دار ضروری است. لذا می توانید مثلا نام بیمار یا بیماری</a:t>
            </a:r>
            <a:r>
              <a:rPr lang="en-US" b="1" dirty="0">
                <a:solidFill>
                  <a:schemeClr val="tx1"/>
                </a:solidFill>
              </a:rPr>
              <a:t>]</a:t>
            </a:r>
            <a:r>
              <a:rPr lang="fa-IR" b="1" dirty="0">
                <a:solidFill>
                  <a:schemeClr val="tx1"/>
                </a:solidFill>
              </a:rPr>
              <a:t>اولیه</a:t>
            </a:r>
            <a:r>
              <a:rPr lang="en-US" b="1" dirty="0">
                <a:solidFill>
                  <a:schemeClr val="tx1"/>
                </a:solidFill>
              </a:rPr>
              <a:t>[</a:t>
            </a:r>
            <a:r>
              <a:rPr lang="fa-IR" b="1" dirty="0">
                <a:solidFill>
                  <a:schemeClr val="tx1"/>
                </a:solidFill>
              </a:rPr>
              <a:t> را وارد نکنید.</a:t>
            </a:r>
            <a:endParaRPr lang="en-US" b="1" dirty="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ثبت</a:t>
            </a:r>
            <a:r>
              <a:rPr lang="fa-IR" sz="5400" dirty="0"/>
              <a:t> </a:t>
            </a:r>
            <a:r>
              <a:rPr lang="fa-IR" sz="5000" dirty="0">
                <a:solidFill>
                  <a:srgbClr val="FF9900"/>
                </a:solidFill>
                <a:cs typeface="B Titr" pitchFamily="2" charset="-78"/>
              </a:rPr>
              <a:t>عفونت</a:t>
            </a:r>
            <a:r>
              <a:rPr lang="fa-IR" sz="5400" dirty="0"/>
              <a:t> </a:t>
            </a:r>
            <a:r>
              <a:rPr lang="fa-IR" sz="5000" dirty="0">
                <a:solidFill>
                  <a:srgbClr val="FF9900"/>
                </a:solidFill>
                <a:cs typeface="B Titr" pitchFamily="2" charset="-78"/>
              </a:rPr>
              <a:t>جدید</a:t>
            </a:r>
            <a:endParaRPr lang="en-US" sz="5400" dirty="0"/>
          </a:p>
        </p:txBody>
      </p:sp>
    </p:spTree>
    <p:extLst>
      <p:ext uri="{BB962C8B-B14F-4D97-AF65-F5344CB8AC3E}">
        <p14:creationId xmlns:p14="http://schemas.microsoft.com/office/powerpoint/2010/main" val="3415407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fontScale="925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just">
              <a:buClr>
                <a:srgbClr val="FF7415"/>
              </a:buClr>
              <a:buFont typeface="Wingdings" panose="05000000000000000000" pitchFamily="2" charset="2"/>
              <a:buChar char="§"/>
            </a:pPr>
            <a:r>
              <a:rPr lang="fa-IR" b="1" dirty="0">
                <a:solidFill>
                  <a:schemeClr val="tx1"/>
                </a:solidFill>
              </a:rPr>
              <a:t>در مورد سن، جهت بالغین فقط سال کافیست، ولی جهت نوزاد و شیرخوار بهتر است سن را به ماه و روز نمایید.</a:t>
            </a:r>
            <a:endParaRPr lang="en-US" b="1" dirty="0">
              <a:solidFill>
                <a:schemeClr val="tx1"/>
              </a:solidFill>
            </a:endParaRPr>
          </a:p>
          <a:p>
            <a:pPr marL="457200" lvl="0" indent="-457200" algn="just">
              <a:buClr>
                <a:srgbClr val="FF7415"/>
              </a:buClr>
              <a:buFont typeface="Wingdings" panose="05000000000000000000" pitchFamily="2" charset="2"/>
              <a:buChar char="§"/>
            </a:pPr>
            <a:r>
              <a:rPr lang="fa-IR" b="1" dirty="0">
                <a:solidFill>
                  <a:schemeClr val="tx1"/>
                </a:solidFill>
              </a:rPr>
              <a:t>تعیین وزن جهت بالغین اختیاری است، ولی برای نوزادان و شیرخواران حائز اهمیت است.</a:t>
            </a:r>
            <a:endParaRPr lang="en-US" b="1" dirty="0">
              <a:solidFill>
                <a:schemeClr val="tx1"/>
              </a:solidFill>
            </a:endParaRPr>
          </a:p>
          <a:p>
            <a:pPr marL="457200" lvl="0" indent="-457200" algn="just">
              <a:buClr>
                <a:srgbClr val="FF7415"/>
              </a:buClr>
              <a:buFont typeface="Wingdings" panose="05000000000000000000" pitchFamily="2" charset="2"/>
              <a:buChar char="§"/>
            </a:pPr>
            <a:r>
              <a:rPr lang="fa-IR" b="1" dirty="0">
                <a:solidFill>
                  <a:schemeClr val="tx1"/>
                </a:solidFill>
              </a:rPr>
              <a:t>در صفحه با فواصل زمانی مواجه می شوید که جلوی آن نقطه چین است، این فواصل توسط رایانه محاسبه می شوند و با کاربر کاری ندارد.</a:t>
            </a:r>
            <a:endParaRPr lang="en-US" b="1" dirty="0">
              <a:solidFill>
                <a:schemeClr val="tx1"/>
              </a:solidFill>
            </a:endParaRPr>
          </a:p>
          <a:p>
            <a:pPr marL="457200" lvl="0" indent="-457200" algn="just">
              <a:buClr>
                <a:srgbClr val="FF7415"/>
              </a:buClr>
              <a:buFont typeface="Wingdings" panose="05000000000000000000" pitchFamily="2" charset="2"/>
              <a:buChar char="§"/>
            </a:pPr>
            <a:r>
              <a:rPr lang="fa-IR" b="1" dirty="0">
                <a:solidFill>
                  <a:schemeClr val="tx1"/>
                </a:solidFill>
              </a:rPr>
              <a:t>در سامانه جدید حتما باید پیامد بیماری (ترخیص یا فوت) و تاریخ آن مشخص گردد. مراقبت از عفونت </a:t>
            </a:r>
            <a:r>
              <a:rPr lang="en-US" b="1" dirty="0">
                <a:solidFill>
                  <a:schemeClr val="tx1"/>
                </a:solidFill>
              </a:rPr>
              <a:t>(surveillance)</a:t>
            </a:r>
            <a:r>
              <a:rPr lang="fa-IR" b="1" dirty="0">
                <a:solidFill>
                  <a:schemeClr val="tx1"/>
                </a:solidFill>
              </a:rPr>
              <a:t> فقط کشف عفونت نیست بلکه پایش آن در طی زمان و مشخص شدن پیامد نیز مهم است.</a:t>
            </a:r>
            <a:endParaRPr lang="en-US" b="1" dirty="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ثبت</a:t>
            </a:r>
            <a:r>
              <a:rPr lang="fa-IR" sz="5400" dirty="0"/>
              <a:t> </a:t>
            </a:r>
            <a:r>
              <a:rPr lang="fa-IR" sz="5000" dirty="0">
                <a:solidFill>
                  <a:srgbClr val="FF9900"/>
                </a:solidFill>
                <a:cs typeface="B Titr" pitchFamily="2" charset="-78"/>
              </a:rPr>
              <a:t>عفونت</a:t>
            </a:r>
            <a:r>
              <a:rPr lang="fa-IR" sz="5400" dirty="0"/>
              <a:t> </a:t>
            </a:r>
            <a:r>
              <a:rPr lang="fa-IR" sz="5000" dirty="0">
                <a:solidFill>
                  <a:srgbClr val="FF9900"/>
                </a:solidFill>
                <a:cs typeface="B Titr" pitchFamily="2" charset="-78"/>
              </a:rPr>
              <a:t>جدید</a:t>
            </a:r>
            <a:endParaRPr lang="en-US" sz="5400" dirty="0"/>
          </a:p>
        </p:txBody>
      </p:sp>
    </p:spTree>
    <p:extLst>
      <p:ext uri="{BB962C8B-B14F-4D97-AF65-F5344CB8AC3E}">
        <p14:creationId xmlns:p14="http://schemas.microsoft.com/office/powerpoint/2010/main" val="11884479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lnSpcReduction="1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just">
              <a:buClr>
                <a:srgbClr val="FF7415"/>
              </a:buClr>
              <a:buFont typeface="Wingdings" panose="05000000000000000000" pitchFamily="2" charset="2"/>
              <a:buChar char="§"/>
            </a:pPr>
            <a:r>
              <a:rPr lang="fa-IR" b="1" dirty="0">
                <a:solidFill>
                  <a:schemeClr val="tx1"/>
                </a:solidFill>
              </a:rPr>
              <a:t>اگر عفونت مرتبط با ابزار است (مانند </a:t>
            </a:r>
            <a:r>
              <a:rPr lang="en-US" b="1" dirty="0">
                <a:solidFill>
                  <a:schemeClr val="tx1"/>
                </a:solidFill>
              </a:rPr>
              <a:t>VAP</a:t>
            </a:r>
            <a:r>
              <a:rPr lang="fa-IR" b="1" dirty="0">
                <a:solidFill>
                  <a:schemeClr val="tx1"/>
                </a:solidFill>
              </a:rPr>
              <a:t> یا عفونت ادراری مرتبط با سوند، یا عفونت جریان خون مرتبط با کاتتر عروقی) قسمت مربوطه را که شامل نوع ابزار، محل و تاریخ تعبیه است کامل نمایید. واضح است وقتی عفونت وابسته به ابزار نیست شما با این قسمت کاری ندارید و سیستم نیز موقع تحویل فرم، تاریخ تعبیه را هرچند ستاره دار است نادیده می گیرد.</a:t>
            </a:r>
            <a:endParaRPr lang="en-US" b="1" dirty="0">
              <a:solidFill>
                <a:schemeClr val="tx1"/>
              </a:solidFill>
            </a:endParaRPr>
          </a:p>
          <a:p>
            <a:pPr marL="457200" lvl="0" indent="-457200" algn="just">
              <a:buClr>
                <a:srgbClr val="FF7415"/>
              </a:buClr>
              <a:buFont typeface="Wingdings" panose="05000000000000000000" pitchFamily="2" charset="2"/>
              <a:buChar char="§"/>
            </a:pPr>
            <a:r>
              <a:rPr lang="fa-IR" b="1" dirty="0">
                <a:solidFill>
                  <a:schemeClr val="tx1"/>
                </a:solidFill>
              </a:rPr>
              <a:t>اگر میکروارگانیسم عامل عفونت مشخص نیست، از منوی ارگانیسم گزینۀ "نامشخص" را انتخاب نمایید، و اگر میکروب مشخص است آن را در لیست بیابید.</a:t>
            </a:r>
            <a:endParaRPr lang="en-US" b="1" dirty="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ثبت</a:t>
            </a:r>
            <a:r>
              <a:rPr lang="fa-IR" sz="5400" dirty="0"/>
              <a:t> </a:t>
            </a:r>
            <a:r>
              <a:rPr lang="fa-IR" sz="5000" dirty="0">
                <a:solidFill>
                  <a:srgbClr val="FF9900"/>
                </a:solidFill>
                <a:cs typeface="B Titr" pitchFamily="2" charset="-78"/>
              </a:rPr>
              <a:t>عفونت</a:t>
            </a:r>
            <a:r>
              <a:rPr lang="fa-IR" sz="5400" dirty="0"/>
              <a:t> </a:t>
            </a:r>
            <a:r>
              <a:rPr lang="fa-IR" sz="5000" dirty="0">
                <a:solidFill>
                  <a:srgbClr val="FF9900"/>
                </a:solidFill>
                <a:cs typeface="B Titr" pitchFamily="2" charset="-78"/>
              </a:rPr>
              <a:t>جدید</a:t>
            </a:r>
            <a:endParaRPr lang="en-US" sz="5400" dirty="0"/>
          </a:p>
        </p:txBody>
      </p:sp>
    </p:spTree>
    <p:extLst>
      <p:ext uri="{BB962C8B-B14F-4D97-AF65-F5344CB8AC3E}">
        <p14:creationId xmlns:p14="http://schemas.microsoft.com/office/powerpoint/2010/main" val="30222556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just">
              <a:buClr>
                <a:srgbClr val="FF7415"/>
              </a:buClr>
              <a:buFont typeface="Wingdings" panose="05000000000000000000" pitchFamily="2" charset="2"/>
              <a:buChar char="§"/>
            </a:pPr>
            <a:r>
              <a:rPr lang="fa-IR" b="1" dirty="0">
                <a:solidFill>
                  <a:schemeClr val="tx1"/>
                </a:solidFill>
              </a:rPr>
              <a:t>نوع نمونه اختیاری است زیرا وقتی کد عفونت را تعیین کرده اید و میکروب عامل را مشخص نموده اید اطلاعات لازم را در اختیار سامانه قرار داده </a:t>
            </a:r>
            <a:r>
              <a:rPr lang="fa-IR" b="1" dirty="0" smtClean="0">
                <a:solidFill>
                  <a:schemeClr val="tx1"/>
                </a:solidFill>
              </a:rPr>
              <a:t>اید.</a:t>
            </a:r>
          </a:p>
          <a:p>
            <a:pPr marL="457200" lvl="0" indent="-457200" algn="just">
              <a:buClr>
                <a:srgbClr val="FF7415"/>
              </a:buClr>
              <a:buFont typeface="Wingdings" panose="05000000000000000000" pitchFamily="2" charset="2"/>
              <a:buChar char="§"/>
            </a:pPr>
            <a:r>
              <a:rPr lang="fa-IR" b="1" dirty="0" smtClean="0">
                <a:solidFill>
                  <a:schemeClr val="tx1"/>
                </a:solidFill>
              </a:rPr>
              <a:t>نکته </a:t>
            </a:r>
            <a:r>
              <a:rPr lang="fa-IR" b="1" dirty="0">
                <a:solidFill>
                  <a:schemeClr val="tx1"/>
                </a:solidFill>
              </a:rPr>
              <a:t>حائز اهمیت وجود همزمان کشت خون مثبت (عفونت جریان خون ثانویه) است مثلا عفونت ادراری که علاوه بر کشت ادرار، کشت خون نیز مثبت باشد، که جهت مشخص کردن این موارد گزینۀ "کشت خون مثبت همزمان" تعبیه شده که در این موارد تیک زده می شود .</a:t>
            </a:r>
            <a:endParaRPr lang="en-US" b="1" dirty="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ثبت</a:t>
            </a:r>
            <a:r>
              <a:rPr lang="fa-IR" sz="5400" dirty="0"/>
              <a:t> </a:t>
            </a:r>
            <a:r>
              <a:rPr lang="fa-IR" sz="5000" dirty="0">
                <a:solidFill>
                  <a:srgbClr val="FF9900"/>
                </a:solidFill>
                <a:cs typeface="B Titr" pitchFamily="2" charset="-78"/>
              </a:rPr>
              <a:t>عفونت</a:t>
            </a:r>
            <a:r>
              <a:rPr lang="fa-IR" sz="5400" dirty="0"/>
              <a:t> </a:t>
            </a:r>
            <a:r>
              <a:rPr lang="fa-IR" sz="5000" dirty="0">
                <a:solidFill>
                  <a:srgbClr val="FF9900"/>
                </a:solidFill>
                <a:cs typeface="B Titr" pitchFamily="2" charset="-78"/>
              </a:rPr>
              <a:t>جدید</a:t>
            </a:r>
            <a:endParaRPr lang="en-US" sz="5400" dirty="0"/>
          </a:p>
        </p:txBody>
      </p:sp>
    </p:spTree>
    <p:extLst>
      <p:ext uri="{BB962C8B-B14F-4D97-AF65-F5344CB8AC3E}">
        <p14:creationId xmlns:p14="http://schemas.microsoft.com/office/powerpoint/2010/main" val="1236298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fontScale="925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just">
              <a:buClr>
                <a:srgbClr val="FF7415"/>
              </a:buClr>
              <a:buFont typeface="Wingdings" panose="05000000000000000000" pitchFamily="2" charset="2"/>
              <a:buChar char="§"/>
            </a:pPr>
            <a:r>
              <a:rPr lang="fa-IR" b="1" dirty="0">
                <a:solidFill>
                  <a:schemeClr val="tx1"/>
                </a:solidFill>
              </a:rPr>
              <a:t>جهت آنتی بیوگرام تمامی آنتی بیوتیک های مهم در صفحه لیست شده است، در مورد هر آنتی بیوتیک دو منو وجود دارد، یکی که میزان مقاومت را مشخص می کنید (حساس / نیمه مقاوم / مقاوم) و در منوی دیگر تکنیک انجام تست مقاومت </a:t>
            </a:r>
            <a:r>
              <a:rPr lang="en-US" b="1" dirty="0">
                <a:solidFill>
                  <a:schemeClr val="tx1"/>
                </a:solidFill>
              </a:rPr>
              <a:t>(disk-diffusion, MIC, E-test, PCR)</a:t>
            </a:r>
            <a:r>
              <a:rPr lang="fa-IR" b="1" dirty="0">
                <a:solidFill>
                  <a:schemeClr val="tx1"/>
                </a:solidFill>
              </a:rPr>
              <a:t> را تعیین می کنید.</a:t>
            </a:r>
            <a:endParaRPr lang="en-US" b="1" dirty="0">
              <a:solidFill>
                <a:schemeClr val="tx1"/>
              </a:solidFill>
            </a:endParaRPr>
          </a:p>
          <a:p>
            <a:pPr marL="457200" lvl="0" indent="-457200" algn="just">
              <a:buClr>
                <a:srgbClr val="FF7415"/>
              </a:buClr>
              <a:buFont typeface="Wingdings" panose="05000000000000000000" pitchFamily="2" charset="2"/>
              <a:buChar char="§"/>
            </a:pPr>
            <a:r>
              <a:rPr lang="fa-IR" b="1" dirty="0">
                <a:solidFill>
                  <a:schemeClr val="tx1"/>
                </a:solidFill>
              </a:rPr>
              <a:t>آنتی بیوگرام های رایج در بیمارستانها با تکنیک </a:t>
            </a:r>
            <a:r>
              <a:rPr lang="en-US" b="1" dirty="0">
                <a:solidFill>
                  <a:schemeClr val="tx1"/>
                </a:solidFill>
              </a:rPr>
              <a:t>disc-diffusion </a:t>
            </a:r>
            <a:r>
              <a:rPr lang="fa-IR" b="1" dirty="0" smtClean="0">
                <a:solidFill>
                  <a:schemeClr val="tx1"/>
                </a:solidFill>
              </a:rPr>
              <a:t> یعنی </a:t>
            </a:r>
            <a:r>
              <a:rPr lang="fa-IR" b="1" dirty="0">
                <a:solidFill>
                  <a:schemeClr val="tx1"/>
                </a:solidFill>
              </a:rPr>
              <a:t>گذاشتن دیسک آنتی بیوتیک بر روی محیط کشت و اندازه گیری حاله دور آن انجام می شود.</a:t>
            </a:r>
            <a:endParaRPr lang="en-US" b="1" dirty="0">
              <a:solidFill>
                <a:schemeClr val="tx1"/>
              </a:solidFill>
            </a:endParaRPr>
          </a:p>
          <a:p>
            <a:pPr marL="457200" lvl="0" indent="-457200" algn="just">
              <a:buClr>
                <a:srgbClr val="FF7415"/>
              </a:buClr>
              <a:buFont typeface="Wingdings" panose="05000000000000000000" pitchFamily="2" charset="2"/>
              <a:buChar char="§"/>
            </a:pPr>
            <a:r>
              <a:rPr lang="fa-IR" b="1" dirty="0">
                <a:solidFill>
                  <a:schemeClr val="tx1"/>
                </a:solidFill>
              </a:rPr>
              <a:t>در انتهای لیست آنتی بیوگرام، تعدادی ضدقارچ لیست شده است که در بحث مقاومتهای قارچی کاربرد دارد و اکثر همکاران با این قسمت کاری ندارند.</a:t>
            </a:r>
            <a:endParaRPr lang="en-US" b="1" dirty="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ثبت</a:t>
            </a:r>
            <a:r>
              <a:rPr lang="fa-IR" sz="5400" dirty="0"/>
              <a:t> </a:t>
            </a:r>
            <a:r>
              <a:rPr lang="fa-IR" sz="5000" dirty="0">
                <a:solidFill>
                  <a:srgbClr val="FF9900"/>
                </a:solidFill>
                <a:cs typeface="B Titr" pitchFamily="2" charset="-78"/>
              </a:rPr>
              <a:t>عفونت</a:t>
            </a:r>
            <a:r>
              <a:rPr lang="fa-IR" sz="5400" dirty="0"/>
              <a:t> </a:t>
            </a:r>
            <a:r>
              <a:rPr lang="fa-IR" sz="5000" dirty="0">
                <a:solidFill>
                  <a:srgbClr val="FF9900"/>
                </a:solidFill>
                <a:cs typeface="B Titr" pitchFamily="2" charset="-78"/>
              </a:rPr>
              <a:t>جدید</a:t>
            </a:r>
            <a:endParaRPr lang="en-US" sz="5400" dirty="0"/>
          </a:p>
        </p:txBody>
      </p:sp>
    </p:spTree>
    <p:extLst>
      <p:ext uri="{BB962C8B-B14F-4D97-AF65-F5344CB8AC3E}">
        <p14:creationId xmlns:p14="http://schemas.microsoft.com/office/powerpoint/2010/main" val="3044501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just">
              <a:buClr>
                <a:srgbClr val="FF7415"/>
              </a:buClr>
              <a:buFont typeface="Wingdings" panose="05000000000000000000" pitchFamily="2" charset="2"/>
              <a:buChar char="§"/>
            </a:pPr>
            <a:r>
              <a:rPr lang="fa-IR" b="1" dirty="0">
                <a:solidFill>
                  <a:schemeClr val="tx1"/>
                </a:solidFill>
              </a:rPr>
              <a:t>در پایان وارد کردن اطلاعات، جهت ذخیره پرونده، دکمه "ثبت نهایی" را بزنید</a:t>
            </a:r>
            <a:r>
              <a:rPr lang="fa-IR" b="1" dirty="0" smtClean="0">
                <a:solidFill>
                  <a:schemeClr val="tx1"/>
                </a:solidFill>
              </a:rPr>
              <a:t>.</a:t>
            </a:r>
          </a:p>
          <a:p>
            <a:pPr marL="457200" lvl="0" indent="-457200" algn="just">
              <a:buClr>
                <a:srgbClr val="FF7415"/>
              </a:buClr>
              <a:buFont typeface="Wingdings" panose="05000000000000000000" pitchFamily="2" charset="2"/>
              <a:buChar char="§"/>
            </a:pPr>
            <a:endParaRPr lang="en-US" b="1" dirty="0">
              <a:solidFill>
                <a:schemeClr val="tx1"/>
              </a:solidFill>
            </a:endParaRPr>
          </a:p>
          <a:p>
            <a:pPr marL="457200" lvl="0" indent="-457200" algn="just">
              <a:buClr>
                <a:srgbClr val="FF7415"/>
              </a:buClr>
              <a:buFont typeface="Wingdings" panose="05000000000000000000" pitchFamily="2" charset="2"/>
              <a:buChar char="§"/>
            </a:pPr>
            <a:r>
              <a:rPr lang="fa-IR" b="1" dirty="0">
                <a:solidFill>
                  <a:schemeClr val="tx1"/>
                </a:solidFill>
              </a:rPr>
              <a:t>برای مشاهده پرونده های ذخیره شده می توانید از صفحه اصلی سامانه، قسمت "مشاهده لیست عفونت ها" استفاده نمایید.</a:t>
            </a:r>
            <a:endParaRPr lang="en-US" b="1" dirty="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ثبت</a:t>
            </a:r>
            <a:r>
              <a:rPr lang="fa-IR" sz="5400" dirty="0"/>
              <a:t> </a:t>
            </a:r>
            <a:r>
              <a:rPr lang="fa-IR" sz="5000" dirty="0">
                <a:solidFill>
                  <a:srgbClr val="FF9900"/>
                </a:solidFill>
                <a:cs typeface="B Titr" pitchFamily="2" charset="-78"/>
              </a:rPr>
              <a:t>عفونت</a:t>
            </a:r>
            <a:r>
              <a:rPr lang="fa-IR" sz="5400" dirty="0"/>
              <a:t> </a:t>
            </a:r>
            <a:r>
              <a:rPr lang="fa-IR" sz="5000" dirty="0">
                <a:solidFill>
                  <a:srgbClr val="FF9900"/>
                </a:solidFill>
                <a:cs typeface="B Titr" pitchFamily="2" charset="-78"/>
              </a:rPr>
              <a:t>جدید</a:t>
            </a:r>
            <a:endParaRPr lang="en-US" sz="5400" dirty="0"/>
          </a:p>
        </p:txBody>
      </p:sp>
    </p:spTree>
    <p:extLst>
      <p:ext uri="{BB962C8B-B14F-4D97-AF65-F5344CB8AC3E}">
        <p14:creationId xmlns:p14="http://schemas.microsoft.com/office/powerpoint/2010/main" val="3688328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4800" y="-228600"/>
            <a:ext cx="9753600" cy="7315200"/>
          </a:xfrm>
          <a:prstGeom prst="rect">
            <a:avLst/>
          </a:prstGeom>
        </p:spPr>
      </p:pic>
    </p:spTree>
    <p:extLst>
      <p:ext uri="{BB962C8B-B14F-4D97-AF65-F5344CB8AC3E}">
        <p14:creationId xmlns:p14="http://schemas.microsoft.com/office/powerpoint/2010/main" val="611992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chemeClr val="tx2"/>
            </a:solidFill>
          </a:ln>
        </p:spPr>
        <p:txBody>
          <a:bodyPr>
            <a:normAutofit/>
          </a:bodyPr>
          <a:lstStyle/>
          <a:p>
            <a:r>
              <a:rPr lang="fa-IR" sz="4800" dirty="0" smtClean="0">
                <a:solidFill>
                  <a:srgbClr val="FF9900"/>
                </a:solidFill>
                <a:cs typeface="B Titr" panose="00000700000000000000" pitchFamily="2" charset="-78"/>
              </a:rPr>
              <a:t>تعریف عفونت بیمارستانی</a:t>
            </a:r>
            <a:endParaRPr lang="fa-IR" sz="4800" dirty="0">
              <a:solidFill>
                <a:srgbClr val="FF9900"/>
              </a:solidFill>
              <a:cs typeface="B Titr" panose="00000700000000000000" pitchFamily="2" charset="-78"/>
            </a:endParaRPr>
          </a:p>
        </p:txBody>
      </p:sp>
      <p:sp>
        <p:nvSpPr>
          <p:cNvPr id="3" name="Content Placeholder 2"/>
          <p:cNvSpPr>
            <a:spLocks noGrp="1"/>
          </p:cNvSpPr>
          <p:nvPr>
            <p:ph idx="1"/>
          </p:nvPr>
        </p:nvSpPr>
        <p:spPr>
          <a:xfrm>
            <a:off x="457200" y="1600200"/>
            <a:ext cx="8229600" cy="4637112"/>
          </a:xfrm>
          <a:ln w="25400">
            <a:solidFill>
              <a:schemeClr val="tx2"/>
            </a:solidFill>
          </a:ln>
        </p:spPr>
        <p:txBody>
          <a:bodyPr>
            <a:noAutofit/>
          </a:bodyPr>
          <a:lstStyle/>
          <a:p>
            <a:pPr marL="457200" indent="-457200" algn="just">
              <a:buClr>
                <a:srgbClr val="FF7415"/>
              </a:buClr>
              <a:buFont typeface="Wingdings" panose="05000000000000000000" pitchFamily="2" charset="2"/>
              <a:buChar char="§"/>
              <a:defRPr/>
            </a:pPr>
            <a:r>
              <a:rPr lang="fa-IR" b="1" dirty="0">
                <a:latin typeface="Arial" panose="020B0604020202020204" pitchFamily="34" charset="0"/>
              </a:rPr>
              <a:t>عفونتي است كه بر اثر بروز واكنش هاي سوء ناشي از وجود عامل عفوني يا سم آن پديد آمده و بيمار در زمان پذيرش نه مبتلا به آن بوده و نه در دوره كمون آن بوده </a:t>
            </a:r>
            <a:r>
              <a:rPr lang="fa-IR" b="1" dirty="0" smtClean="0">
                <a:latin typeface="Arial" panose="020B0604020202020204" pitchFamily="34" charset="0"/>
              </a:rPr>
              <a:t>است</a:t>
            </a:r>
          </a:p>
          <a:p>
            <a:pPr marL="457200" indent="-457200" algn="just">
              <a:buClr>
                <a:srgbClr val="FF7415"/>
              </a:buClr>
              <a:buFont typeface="Wingdings" panose="05000000000000000000" pitchFamily="2" charset="2"/>
              <a:buChar char="§"/>
              <a:defRPr/>
            </a:pPr>
            <a:endParaRPr lang="fa-IR" b="1" dirty="0">
              <a:latin typeface="Arial" panose="020B0604020202020204" pitchFamily="34" charset="0"/>
            </a:endParaRPr>
          </a:p>
          <a:p>
            <a:pPr marL="457200" indent="-457200" algn="just">
              <a:buClr>
                <a:srgbClr val="FF7415"/>
              </a:buClr>
              <a:buFont typeface="Wingdings" panose="05000000000000000000" pitchFamily="2" charset="2"/>
              <a:buChar char="§"/>
              <a:defRPr/>
            </a:pPr>
            <a:r>
              <a:rPr lang="fa-IR" b="1" dirty="0"/>
              <a:t>بین تاریخ بستری و تشخیص باید حداقل 48 ساعت گذشته باشد تا عفونت بیمارستانی به حساب آید، به جز موارد جراحی و ایمپلنت</a:t>
            </a:r>
            <a:r>
              <a:rPr lang="en-US" b="1" dirty="0"/>
              <a:t> </a:t>
            </a:r>
            <a:r>
              <a:rPr lang="fa-IR" b="1" dirty="0"/>
              <a:t> های ترخیص </a:t>
            </a:r>
            <a:r>
              <a:rPr lang="fa-IR" b="1" dirty="0" smtClean="0"/>
              <a:t>شده</a:t>
            </a:r>
          </a:p>
          <a:p>
            <a:pPr marL="457200" indent="-457200" algn="just">
              <a:buClr>
                <a:srgbClr val="FF7415"/>
              </a:buClr>
              <a:buFont typeface="Wingdings" panose="05000000000000000000" pitchFamily="2" charset="2"/>
              <a:buChar char="§"/>
              <a:defRPr/>
            </a:pPr>
            <a:endParaRPr lang="en-US" b="1" dirty="0">
              <a:latin typeface="Arial" panose="020B0604020202020204" pitchFamily="34" charset="0"/>
            </a:endParaRPr>
          </a:p>
        </p:txBody>
      </p:sp>
    </p:spTree>
    <p:extLst>
      <p:ext uri="{BB962C8B-B14F-4D97-AF65-F5344CB8AC3E}">
        <p14:creationId xmlns:p14="http://schemas.microsoft.com/office/powerpoint/2010/main" val="6860842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lnSpc>
                <a:spcPct val="90000"/>
              </a:lnSpc>
              <a:buClr>
                <a:srgbClr val="FF9900"/>
              </a:buClr>
              <a:buFont typeface="Wingdings" panose="05000000000000000000" pitchFamily="2" charset="2"/>
              <a:buChar char="§"/>
              <a:defRPr/>
            </a:pPr>
            <a:endParaRPr lang="en-US" b="1" dirty="0" smtClean="0">
              <a:solidFill>
                <a:schemeClr val="tx1"/>
              </a:solidFill>
            </a:endParaRPr>
          </a:p>
          <a:p>
            <a:pPr marL="457200" indent="-457200" algn="just">
              <a:lnSpc>
                <a:spcPct val="90000"/>
              </a:lnSpc>
              <a:buClr>
                <a:srgbClr val="FF9900"/>
              </a:buClr>
              <a:buFont typeface="Wingdings" panose="05000000000000000000" pitchFamily="2" charset="2"/>
              <a:buChar char="§"/>
              <a:defRPr/>
            </a:pPr>
            <a:endParaRPr lang="fa-IR" b="1" dirty="0" smtClean="0">
              <a:solidFill>
                <a:schemeClr val="tx1"/>
              </a:solidFill>
            </a:endParaRPr>
          </a:p>
        </p:txBody>
      </p:sp>
      <p:sp>
        <p:nvSpPr>
          <p:cNvPr id="4" name="Rectangle 3"/>
          <p:cNvSpPr/>
          <p:nvPr/>
        </p:nvSpPr>
        <p:spPr>
          <a:xfrm>
            <a:off x="652745" y="571249"/>
            <a:ext cx="7848052" cy="923330"/>
          </a:xfrm>
          <a:prstGeom prst="rect">
            <a:avLst/>
          </a:prstGeom>
          <a:noFill/>
          <a:ln w="25400">
            <a:solidFill>
              <a:schemeClr val="tx2"/>
            </a:solidFill>
          </a:ln>
        </p:spPr>
        <p:txBody>
          <a:bodyPr wrap="square">
            <a:spAutoFit/>
          </a:bodyPr>
          <a:lstStyle/>
          <a:p>
            <a:pPr algn="ctr"/>
            <a:r>
              <a:rPr lang="fa-IR" sz="5000" dirty="0">
                <a:solidFill>
                  <a:srgbClr val="FF9900"/>
                </a:solidFill>
                <a:cs typeface="B Titr" pitchFamily="2" charset="-78"/>
              </a:rPr>
              <a:t>ثبت</a:t>
            </a:r>
            <a:r>
              <a:rPr lang="fa-IR" sz="5400" b="1" dirty="0"/>
              <a:t> </a:t>
            </a:r>
            <a:r>
              <a:rPr lang="fa-IR" sz="5000" dirty="0">
                <a:solidFill>
                  <a:srgbClr val="FF9900"/>
                </a:solidFill>
                <a:cs typeface="B Titr" pitchFamily="2" charset="-78"/>
              </a:rPr>
              <a:t>آمار</a:t>
            </a:r>
            <a:r>
              <a:rPr lang="fa-IR" sz="5400" b="1" dirty="0"/>
              <a:t> </a:t>
            </a:r>
            <a:r>
              <a:rPr lang="fa-IR" sz="5000" dirty="0">
                <a:solidFill>
                  <a:srgbClr val="FF9900"/>
                </a:solidFill>
                <a:cs typeface="B Titr" pitchFamily="2" charset="-78"/>
              </a:rPr>
              <a:t>مخرج</a:t>
            </a:r>
            <a:r>
              <a:rPr lang="fa-IR" sz="5400" b="1" dirty="0"/>
              <a:t> </a:t>
            </a:r>
            <a:r>
              <a:rPr lang="fa-IR" sz="5000" dirty="0" smtClean="0">
                <a:solidFill>
                  <a:srgbClr val="FF9900"/>
                </a:solidFill>
                <a:cs typeface="B Titr" pitchFamily="2" charset="-78"/>
              </a:rPr>
              <a:t>ها</a:t>
            </a:r>
            <a:endParaRPr lang="en-US" sz="5400" dirty="0"/>
          </a:p>
        </p:txBody>
      </p:sp>
      <p:pic>
        <p:nvPicPr>
          <p:cNvPr id="2" name="Picture 1"/>
          <p:cNvPicPr>
            <a:picLocks noChangeAspect="1"/>
          </p:cNvPicPr>
          <p:nvPr/>
        </p:nvPicPr>
        <p:blipFill>
          <a:blip r:embed="rId2"/>
          <a:stretch>
            <a:fillRect/>
          </a:stretch>
        </p:blipFill>
        <p:spPr>
          <a:xfrm>
            <a:off x="-304800" y="-228600"/>
            <a:ext cx="9753600" cy="7315200"/>
          </a:xfrm>
          <a:prstGeom prst="rect">
            <a:avLst/>
          </a:prstGeom>
        </p:spPr>
      </p:pic>
    </p:spTree>
    <p:extLst>
      <p:ext uri="{BB962C8B-B14F-4D97-AF65-F5344CB8AC3E}">
        <p14:creationId xmlns:p14="http://schemas.microsoft.com/office/powerpoint/2010/main" val="9955981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fontScale="925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just">
              <a:buClr>
                <a:srgbClr val="FF7415"/>
              </a:buClr>
              <a:buFont typeface="Wingdings" panose="05000000000000000000" pitchFamily="2" charset="2"/>
              <a:buChar char="§"/>
            </a:pPr>
            <a:r>
              <a:rPr lang="fa-IR" b="1" dirty="0">
                <a:solidFill>
                  <a:schemeClr val="tx1"/>
                </a:solidFill>
              </a:rPr>
              <a:t>اطلاعات فرم مخرج ها را که بطور ماهانه در بخش ها تکمیل شده در این قسمت وارد سامانه نمایید.</a:t>
            </a:r>
            <a:endParaRPr lang="en-US" b="1" dirty="0">
              <a:solidFill>
                <a:schemeClr val="tx1"/>
              </a:solidFill>
            </a:endParaRPr>
          </a:p>
          <a:p>
            <a:pPr marL="457200" lvl="0" indent="-457200" algn="just">
              <a:buClr>
                <a:srgbClr val="FF7415"/>
              </a:buClr>
              <a:buFont typeface="Wingdings" panose="05000000000000000000" pitchFamily="2" charset="2"/>
              <a:buChar char="§"/>
            </a:pPr>
            <a:r>
              <a:rPr lang="fa-IR" b="1" dirty="0">
                <a:solidFill>
                  <a:schemeClr val="tx1"/>
                </a:solidFill>
              </a:rPr>
              <a:t>سه مورد اول یعنی بیمار-روز، بستری جدید، و تعداد فوت جهت تمامی بخش ها ضروری است.</a:t>
            </a:r>
            <a:endParaRPr lang="en-US" b="1" dirty="0">
              <a:solidFill>
                <a:schemeClr val="tx1"/>
              </a:solidFill>
            </a:endParaRPr>
          </a:p>
          <a:p>
            <a:pPr marL="457200" lvl="0" indent="-457200" algn="just">
              <a:buClr>
                <a:srgbClr val="FF7415"/>
              </a:buClr>
              <a:buFont typeface="Wingdings" panose="05000000000000000000" pitchFamily="2" charset="2"/>
              <a:buChar char="§"/>
            </a:pPr>
            <a:r>
              <a:rPr lang="fa-IR" b="1" dirty="0">
                <a:solidFill>
                  <a:schemeClr val="tx1"/>
                </a:solidFill>
              </a:rPr>
              <a:t>آمارهای ابزار-روز جهت بخش مراقبت های ویژه، سوختگی، پیوند و خون (هماتولوژی) ثبت شود.</a:t>
            </a:r>
            <a:endParaRPr lang="en-US" b="1" dirty="0">
              <a:solidFill>
                <a:schemeClr val="tx1"/>
              </a:solidFill>
            </a:endParaRPr>
          </a:p>
          <a:p>
            <a:pPr marL="457200" lvl="0" indent="-457200" algn="just">
              <a:buClr>
                <a:srgbClr val="FF7415"/>
              </a:buClr>
              <a:buFont typeface="Wingdings" panose="05000000000000000000" pitchFamily="2" charset="2"/>
              <a:buChar char="§"/>
            </a:pPr>
            <a:r>
              <a:rPr lang="fa-IR" b="1" dirty="0">
                <a:solidFill>
                  <a:schemeClr val="tx1"/>
                </a:solidFill>
              </a:rPr>
              <a:t>تمامی آمارها باید عدد باشند و فیلد خالی قابل قبول نیست، لذا مواردی را که گردآوری نمی کنید عدد صفر وارد نمایید. مثلا یکی از بخش های شما اطفال است و بر روی آمار ونتیلاتور-روز کار نمی کنید عدد مربوط به ونتیلاتور-روز را </a:t>
            </a:r>
            <a:r>
              <a:rPr lang="en-US" b="1" dirty="0">
                <a:solidFill>
                  <a:schemeClr val="tx1"/>
                </a:solidFill>
              </a:rPr>
              <a:t>0</a:t>
            </a:r>
            <a:r>
              <a:rPr lang="fa-IR" b="1" dirty="0">
                <a:solidFill>
                  <a:schemeClr val="tx1"/>
                </a:solidFill>
              </a:rPr>
              <a:t> (صفر) وارد کنید.</a:t>
            </a:r>
            <a:endParaRPr lang="en-US" b="1" dirty="0">
              <a:solidFill>
                <a:schemeClr val="tx1"/>
              </a:solidFill>
            </a:endParaRPr>
          </a:p>
        </p:txBody>
      </p:sp>
      <p:sp>
        <p:nvSpPr>
          <p:cNvPr id="4" name="Rectangle 3"/>
          <p:cNvSpPr/>
          <p:nvPr/>
        </p:nvSpPr>
        <p:spPr>
          <a:xfrm>
            <a:off x="652745" y="532612"/>
            <a:ext cx="7848052" cy="1015663"/>
          </a:xfrm>
          <a:prstGeom prst="rect">
            <a:avLst/>
          </a:prstGeom>
          <a:noFill/>
          <a:ln w="25400">
            <a:solidFill>
              <a:schemeClr val="tx2"/>
            </a:solidFill>
          </a:ln>
        </p:spPr>
        <p:txBody>
          <a:bodyPr wrap="square">
            <a:spAutoFit/>
          </a:bodyPr>
          <a:lstStyle/>
          <a:p>
            <a:pPr algn="ctr"/>
            <a:r>
              <a:rPr lang="fa-IR" sz="5400" dirty="0">
                <a:solidFill>
                  <a:srgbClr val="FF9900"/>
                </a:solidFill>
                <a:cs typeface="B Titr" pitchFamily="2" charset="-78"/>
              </a:rPr>
              <a:t>ثبت</a:t>
            </a:r>
            <a:r>
              <a:rPr lang="fa-IR" sz="6000" b="1" dirty="0"/>
              <a:t> </a:t>
            </a:r>
            <a:r>
              <a:rPr lang="fa-IR" sz="5400" dirty="0">
                <a:solidFill>
                  <a:srgbClr val="FF9900"/>
                </a:solidFill>
                <a:cs typeface="B Titr" pitchFamily="2" charset="-78"/>
              </a:rPr>
              <a:t>آمار</a:t>
            </a:r>
            <a:r>
              <a:rPr lang="fa-IR" sz="6000" b="1" dirty="0"/>
              <a:t> </a:t>
            </a:r>
            <a:r>
              <a:rPr lang="fa-IR" sz="5400" dirty="0">
                <a:solidFill>
                  <a:srgbClr val="FF9900"/>
                </a:solidFill>
                <a:cs typeface="B Titr" pitchFamily="2" charset="-78"/>
              </a:rPr>
              <a:t>مخرج</a:t>
            </a:r>
            <a:r>
              <a:rPr lang="fa-IR" sz="6000" b="1" dirty="0"/>
              <a:t> </a:t>
            </a:r>
            <a:r>
              <a:rPr lang="fa-IR" sz="5400" dirty="0">
                <a:solidFill>
                  <a:srgbClr val="FF9900"/>
                </a:solidFill>
                <a:cs typeface="B Titr" pitchFamily="2" charset="-78"/>
              </a:rPr>
              <a:t>ها</a:t>
            </a:r>
            <a:endParaRPr lang="en-US" sz="6000" dirty="0"/>
          </a:p>
        </p:txBody>
      </p:sp>
    </p:spTree>
    <p:extLst>
      <p:ext uri="{BB962C8B-B14F-4D97-AF65-F5344CB8AC3E}">
        <p14:creationId xmlns:p14="http://schemas.microsoft.com/office/powerpoint/2010/main" val="39637822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sp>
        <p:nvSpPr>
          <p:cNvPr id="7" name="Rectangle 3"/>
          <p:cNvSpPr txBox="1">
            <a:spLocks noChangeArrowheads="1"/>
          </p:cNvSpPr>
          <p:nvPr/>
        </p:nvSpPr>
        <p:spPr>
          <a:xfrm>
            <a:off x="461971" y="1714250"/>
            <a:ext cx="8229600" cy="4728546"/>
          </a:xfrm>
          <a:prstGeom prst="rect">
            <a:avLst/>
          </a:prstGeom>
          <a:noFill/>
          <a:ln w="25400">
            <a:solidFill>
              <a:schemeClr val="tx2"/>
            </a:solidFill>
          </a:ln>
          <a:effectLst>
            <a:innerShdw blurRad="63500" dist="50800" dir="5400000">
              <a:prstClr val="black">
                <a:alpha val="50000"/>
              </a:prstClr>
            </a:innerShdw>
          </a:effectLst>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just">
              <a:buClr>
                <a:srgbClr val="FF7415"/>
              </a:buClr>
              <a:buFont typeface="Wingdings" panose="05000000000000000000" pitchFamily="2" charset="2"/>
              <a:buChar char="§"/>
            </a:pPr>
            <a:r>
              <a:rPr lang="fa-IR" b="1" dirty="0" smtClean="0">
                <a:solidFill>
                  <a:schemeClr val="tx1"/>
                </a:solidFill>
              </a:rPr>
              <a:t>روش محاسبه </a:t>
            </a:r>
            <a:r>
              <a:rPr lang="fa-IR" b="1" smtClean="0">
                <a:solidFill>
                  <a:schemeClr val="tx1"/>
                </a:solidFill>
              </a:rPr>
              <a:t>بیمار-روز: </a:t>
            </a:r>
            <a:r>
              <a:rPr lang="fa-IR" b="1" dirty="0">
                <a:solidFill>
                  <a:schemeClr val="tx1"/>
                </a:solidFill>
              </a:rPr>
              <a:t>اگر در هر روز تعداد بیماران بستری در بخش را یادداشت کنید و در پایان ماه این اعداد را جمع بزنید بیمار-روز آن بخش به دست می آید. مثلا فرض کنید بخش دارای 15 تخت است و تمام تخت ها در همه روزها پر است، یعنی روز اول 15 بیمار بستری، روز دوم 15 بیمار ، روز سوم 15 بیمار، و هر 30 روز ماه بدین حالت است</a:t>
            </a:r>
            <a:r>
              <a:rPr lang="en-US" b="1" dirty="0">
                <a:solidFill>
                  <a:schemeClr val="tx1"/>
                </a:solidFill>
              </a:rPr>
              <a:t>:</a:t>
            </a:r>
          </a:p>
          <a:p>
            <a:pPr marL="457200" indent="-457200" algn="just">
              <a:buClr>
                <a:srgbClr val="FF7415"/>
              </a:buClr>
              <a:buFont typeface="Wingdings" panose="05000000000000000000" pitchFamily="2" charset="2"/>
              <a:buChar char="§"/>
            </a:pPr>
            <a:r>
              <a:rPr lang="en-US" b="1" dirty="0">
                <a:solidFill>
                  <a:schemeClr val="tx1"/>
                </a:solidFill>
              </a:rPr>
              <a:t>15+15+15+ … = (15x30) = 450 patient-days</a:t>
            </a:r>
          </a:p>
        </p:txBody>
      </p:sp>
      <p:sp>
        <p:nvSpPr>
          <p:cNvPr id="4" name="Rectangle 3"/>
          <p:cNvSpPr/>
          <p:nvPr/>
        </p:nvSpPr>
        <p:spPr>
          <a:xfrm>
            <a:off x="652745" y="532612"/>
            <a:ext cx="7848052" cy="1015663"/>
          </a:xfrm>
          <a:prstGeom prst="rect">
            <a:avLst/>
          </a:prstGeom>
          <a:noFill/>
          <a:ln w="25400">
            <a:solidFill>
              <a:schemeClr val="tx2"/>
            </a:solidFill>
          </a:ln>
        </p:spPr>
        <p:txBody>
          <a:bodyPr wrap="square">
            <a:spAutoFit/>
          </a:bodyPr>
          <a:lstStyle/>
          <a:p>
            <a:pPr algn="ctr"/>
            <a:r>
              <a:rPr lang="fa-IR" sz="5400">
                <a:solidFill>
                  <a:srgbClr val="FF9900"/>
                </a:solidFill>
                <a:cs typeface="B Titr" pitchFamily="2" charset="-78"/>
              </a:rPr>
              <a:t>ثبت</a:t>
            </a:r>
            <a:r>
              <a:rPr lang="fa-IR" sz="6000" b="1"/>
              <a:t> </a:t>
            </a:r>
            <a:r>
              <a:rPr lang="fa-IR" sz="5400">
                <a:solidFill>
                  <a:srgbClr val="FF9900"/>
                </a:solidFill>
                <a:cs typeface="B Titr" pitchFamily="2" charset="-78"/>
              </a:rPr>
              <a:t>آمار</a:t>
            </a:r>
            <a:r>
              <a:rPr lang="fa-IR" sz="6000" b="1"/>
              <a:t> </a:t>
            </a:r>
            <a:r>
              <a:rPr lang="fa-IR" sz="5400">
                <a:solidFill>
                  <a:srgbClr val="FF9900"/>
                </a:solidFill>
                <a:cs typeface="B Titr" pitchFamily="2" charset="-78"/>
              </a:rPr>
              <a:t>مخرج</a:t>
            </a:r>
            <a:r>
              <a:rPr lang="fa-IR" sz="6000" b="1"/>
              <a:t> </a:t>
            </a:r>
            <a:r>
              <a:rPr lang="fa-IR" sz="5400">
                <a:solidFill>
                  <a:srgbClr val="FF9900"/>
                </a:solidFill>
                <a:cs typeface="B Titr" pitchFamily="2" charset="-78"/>
              </a:rPr>
              <a:t>ها</a:t>
            </a:r>
            <a:endParaRPr lang="en-US" sz="6000" dirty="0"/>
          </a:p>
        </p:txBody>
      </p:sp>
    </p:spTree>
    <p:extLst>
      <p:ext uri="{BB962C8B-B14F-4D97-AF65-F5344CB8AC3E}">
        <p14:creationId xmlns:p14="http://schemas.microsoft.com/office/powerpoint/2010/main" val="36132240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a:gsLst>
              <a:gs pos="0">
                <a:srgbClr val="AECED0"/>
              </a:gs>
              <a:gs pos="50000">
                <a:schemeClr val="accent1">
                  <a:tint val="44500"/>
                  <a:satMod val="160000"/>
                </a:schemeClr>
              </a:gs>
              <a:gs pos="100000">
                <a:schemeClr val="accent1">
                  <a:tint val="23500"/>
                  <a:satMod val="160000"/>
                </a:schemeClr>
              </a:gs>
            </a:gsLst>
            <a:lin ang="5400000" scaled="0"/>
          </a:gradFill>
          <a:effectLst>
            <a:outerShdw blurRad="50800" dist="38100" dir="5400000" algn="t" rotWithShape="0">
              <a:prstClr val="black">
                <a:alpha val="40000"/>
              </a:prstClr>
            </a:outerShdw>
          </a:effectLst>
          <a:scene3d>
            <a:camera prst="orthographicFront"/>
            <a:lightRig rig="threePt" dir="t"/>
          </a:scene3d>
          <a:sp3d extrusionH="76200" contourW="12700">
            <a:extrusionClr>
              <a:schemeClr val="bg1">
                <a:lumMod val="85000"/>
              </a:schemeClr>
            </a:extrusionClr>
            <a:contourClr>
              <a:schemeClr val="bg1">
                <a:lumMod val="50000"/>
              </a:schemeClr>
            </a:contourClr>
          </a:sp3d>
        </p:spPr>
        <p:txBody>
          <a:bodyPr rtlCol="1" anchor="ctr"/>
          <a:lstStyle/>
          <a:p>
            <a:pPr algn="ctr" fontAlgn="auto">
              <a:spcAft>
                <a:spcPts val="0"/>
              </a:spcAft>
              <a:defRPr/>
            </a:pPr>
            <a:r>
              <a:rPr lang="fa-IR" sz="4400" b="1">
                <a:solidFill>
                  <a:srgbClr val="FFFF00"/>
                </a:solidFill>
                <a:latin typeface="+mj-lt"/>
                <a:ea typeface="+mj-ea"/>
                <a:cs typeface="B Titr" pitchFamily="2" charset="-78"/>
              </a:rPr>
              <a:t> </a:t>
            </a:r>
            <a:endParaRPr lang="en-US" sz="4400" b="1" dirty="0">
              <a:solidFill>
                <a:srgbClr val="FFFF00"/>
              </a:solidFill>
              <a:latin typeface="+mj-lt"/>
              <a:ea typeface="+mj-ea"/>
              <a:cs typeface="B Titr" pitchFamily="2" charset="-78"/>
            </a:endParaRPr>
          </a:p>
        </p:txBody>
      </p:sp>
      <p:sp>
        <p:nvSpPr>
          <p:cNvPr id="36869" name="Slide Number Placeholder 10"/>
          <p:cNvSpPr>
            <a:spLocks noGrp="1"/>
          </p:cNvSpPr>
          <p:nvPr>
            <p:ph type="sldNum" sz="quarter" idx="12"/>
          </p:nvPr>
        </p:nvSpPr>
        <p:spPr bwMode="auto">
          <a:noFill/>
          <a:ln>
            <a:miter lim="800000"/>
            <a:headEnd/>
            <a:tailEnd/>
          </a:ln>
        </p:spPr>
        <p:txBody>
          <a:bodyPr/>
          <a:lstStyle/>
          <a:p>
            <a:fld id="{0E69984B-3BE9-43B3-8928-A2DA1EACC2D8}" type="slidenum">
              <a:rPr lang="ar-SA" smtClean="0"/>
              <a:pPr/>
              <a:t>43</a:t>
            </a:fld>
            <a:endParaRPr lang="en-US" smtClean="0"/>
          </a:p>
        </p:txBody>
      </p:sp>
      <p:pic>
        <p:nvPicPr>
          <p:cNvPr id="6" name="Picture 5" descr="orchid-magic-by-pech.jpg"/>
          <p:cNvPicPr>
            <a:picLocks noChangeAspect="1"/>
          </p:cNvPicPr>
          <p:nvPr/>
        </p:nvPicPr>
        <p:blipFill>
          <a:blip r:embed="rId2"/>
          <a:srcRect/>
          <a:stretch>
            <a:fillRect/>
          </a:stretch>
        </p:blipFill>
        <p:spPr bwMode="auto">
          <a:xfrm>
            <a:off x="46038" y="214313"/>
            <a:ext cx="9031287" cy="6534150"/>
          </a:xfrm>
          <a:prstGeom prst="rect">
            <a:avLst/>
          </a:prstGeom>
          <a:noFill/>
          <a:ln w="9525">
            <a:noFill/>
            <a:miter lim="800000"/>
            <a:headEnd/>
            <a:tailEnd/>
          </a:ln>
        </p:spPr>
      </p:pic>
      <p:sp>
        <p:nvSpPr>
          <p:cNvPr id="8" name="Rectangle 7"/>
          <p:cNvSpPr/>
          <p:nvPr/>
        </p:nvSpPr>
        <p:spPr>
          <a:xfrm>
            <a:off x="179512" y="285728"/>
            <a:ext cx="8750206" cy="1015663"/>
          </a:xfrm>
          <a:prstGeom prst="rect">
            <a:avLst/>
          </a:prstGeom>
        </p:spPr>
        <p:txBody>
          <a:bodyPr wrap="square">
            <a:spAutoFit/>
          </a:bodyPr>
          <a:lstStyle/>
          <a:p>
            <a:pPr>
              <a:defRPr/>
            </a:pPr>
            <a:r>
              <a:rPr lang="fa-IR"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Arial" pitchFamily="34" charset="0"/>
                <a:cs typeface="B Titr" pitchFamily="2" charset="-78"/>
              </a:rPr>
              <a:t>با تشکراز توجه شما</a:t>
            </a:r>
            <a:endParaRPr lang="fa-IR" sz="6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par>
                                <p:cTn id="11" presetID="8"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chemeClr val="tx2"/>
            </a:solidFill>
          </a:ln>
        </p:spPr>
        <p:txBody>
          <a:bodyPr>
            <a:normAutofit/>
          </a:bodyPr>
          <a:lstStyle/>
          <a:p>
            <a:r>
              <a:rPr lang="fa-IR" sz="4800" dirty="0">
                <a:solidFill>
                  <a:srgbClr val="FF9900"/>
                </a:solidFill>
                <a:cs typeface="B Titr" panose="00000700000000000000" pitchFamily="2" charset="-78"/>
              </a:rPr>
              <a:t>اهداف کلي</a:t>
            </a:r>
          </a:p>
        </p:txBody>
      </p:sp>
      <p:sp>
        <p:nvSpPr>
          <p:cNvPr id="3" name="Content Placeholder 2"/>
          <p:cNvSpPr>
            <a:spLocks noGrp="1"/>
          </p:cNvSpPr>
          <p:nvPr>
            <p:ph idx="1"/>
          </p:nvPr>
        </p:nvSpPr>
        <p:spPr>
          <a:ln w="25400">
            <a:solidFill>
              <a:schemeClr val="tx2"/>
            </a:solidFill>
          </a:ln>
        </p:spPr>
        <p:txBody>
          <a:bodyPr/>
          <a:lstStyle/>
          <a:p>
            <a:pPr algn="just">
              <a:buClr>
                <a:srgbClr val="FF7415"/>
              </a:buClr>
              <a:buFont typeface="Wingdings" panose="05000000000000000000" pitchFamily="2" charset="2"/>
              <a:buChar char="§"/>
              <a:defRPr/>
            </a:pPr>
            <a:r>
              <a:rPr lang="fa-IR" b="1" dirty="0">
                <a:latin typeface="Arial" panose="020B0604020202020204" pitchFamily="34" charset="0"/>
              </a:rPr>
              <a:t>كاهش مرگ و مير، ابتلاء و عوارض ابتلاء به عفونت‌هاي </a:t>
            </a:r>
            <a:r>
              <a:rPr lang="fa-IR" b="1" dirty="0" smtClean="0">
                <a:latin typeface="Arial" panose="020B0604020202020204" pitchFamily="34" charset="0"/>
              </a:rPr>
              <a:t>بيمارستاني</a:t>
            </a:r>
          </a:p>
          <a:p>
            <a:pPr algn="just">
              <a:buClr>
                <a:srgbClr val="FF7415"/>
              </a:buClr>
              <a:buFont typeface="Wingdings" panose="05000000000000000000" pitchFamily="2" charset="2"/>
              <a:buChar char="§"/>
              <a:defRPr/>
            </a:pPr>
            <a:endParaRPr lang="fa-IR" b="1" dirty="0">
              <a:latin typeface="Arial" panose="020B0604020202020204" pitchFamily="34" charset="0"/>
            </a:endParaRPr>
          </a:p>
          <a:p>
            <a:pPr algn="just">
              <a:buClr>
                <a:srgbClr val="FF7415"/>
              </a:buClr>
              <a:buFont typeface="Wingdings" panose="05000000000000000000" pitchFamily="2" charset="2"/>
              <a:buChar char="§"/>
              <a:defRPr/>
            </a:pPr>
            <a:r>
              <a:rPr lang="fa-IR" b="1" dirty="0">
                <a:latin typeface="Arial" panose="020B0604020202020204" pitchFamily="34" charset="0"/>
              </a:rPr>
              <a:t>کاهش هزينه هاي بيمارستاني از طريق کاهش ميانگين بستري و کاهش مداخلات </a:t>
            </a:r>
            <a:r>
              <a:rPr lang="fa-IR" b="1" dirty="0" smtClean="0">
                <a:latin typeface="Arial" panose="020B0604020202020204" pitchFamily="34" charset="0"/>
              </a:rPr>
              <a:t>درماني</a:t>
            </a:r>
          </a:p>
          <a:p>
            <a:pPr algn="just">
              <a:buClr>
                <a:srgbClr val="FF7415"/>
              </a:buClr>
              <a:buFont typeface="Wingdings" panose="05000000000000000000" pitchFamily="2" charset="2"/>
              <a:buChar char="§"/>
              <a:defRPr/>
            </a:pPr>
            <a:endParaRPr lang="fa-IR" b="1" dirty="0">
              <a:latin typeface="Arial" panose="020B0604020202020204" pitchFamily="34" charset="0"/>
            </a:endParaRPr>
          </a:p>
          <a:p>
            <a:pPr algn="just">
              <a:buClr>
                <a:srgbClr val="FF7415"/>
              </a:buClr>
              <a:buFont typeface="Wingdings" panose="05000000000000000000" pitchFamily="2" charset="2"/>
              <a:buChar char="§"/>
              <a:defRPr/>
            </a:pPr>
            <a:r>
              <a:rPr lang="fa-IR" b="1" dirty="0">
                <a:latin typeface="Arial" panose="020B0604020202020204" pitchFamily="34" charset="0"/>
              </a:rPr>
              <a:t>تأمين، حفظ و ارتقاء سلامت افراد جامعه و رضايتمندي آنان از طريق کنترل عفونت </a:t>
            </a:r>
            <a:r>
              <a:rPr lang="fa-IR" b="1" dirty="0" err="1">
                <a:latin typeface="Arial" panose="020B0604020202020204" pitchFamily="34" charset="0"/>
              </a:rPr>
              <a:t>هاي</a:t>
            </a:r>
            <a:r>
              <a:rPr lang="fa-IR" b="1" dirty="0">
                <a:latin typeface="Arial" panose="020B0604020202020204" pitchFamily="34" charset="0"/>
              </a:rPr>
              <a:t> </a:t>
            </a:r>
            <a:r>
              <a:rPr lang="fa-IR" b="1" dirty="0" err="1">
                <a:latin typeface="Arial" panose="020B0604020202020204" pitchFamily="34" charset="0"/>
              </a:rPr>
              <a:t>بيمارستاني</a:t>
            </a:r>
            <a:endParaRPr lang="en-US" b="1" dirty="0">
              <a:latin typeface="Arial" panose="020B0604020202020204" pitchFamily="34" charset="0"/>
            </a:endParaRPr>
          </a:p>
          <a:p>
            <a:pPr algn="just"/>
            <a:endParaRPr lang="fa-IR" dirty="0"/>
          </a:p>
        </p:txBody>
      </p:sp>
    </p:spTree>
    <p:extLst>
      <p:ext uri="{BB962C8B-B14F-4D97-AF65-F5344CB8AC3E}">
        <p14:creationId xmlns:p14="http://schemas.microsoft.com/office/powerpoint/2010/main" val="181994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ln w="25400">
            <a:solidFill>
              <a:schemeClr val="tx2"/>
            </a:solidFill>
          </a:ln>
        </p:spPr>
        <p:txBody>
          <a:bodyPr/>
          <a:lstStyle/>
          <a:p>
            <a:endParaRPr lang="en-US" dirty="0"/>
          </a:p>
        </p:txBody>
      </p:sp>
      <p:pic>
        <p:nvPicPr>
          <p:cNvPr id="4" name="Picture 3"/>
          <p:cNvPicPr>
            <a:picLocks noChangeAspect="1"/>
          </p:cNvPicPr>
          <p:nvPr/>
        </p:nvPicPr>
        <p:blipFill>
          <a:blip r:embed="rId2"/>
          <a:stretch>
            <a:fillRect/>
          </a:stretch>
        </p:blipFill>
        <p:spPr>
          <a:xfrm>
            <a:off x="544809" y="1669784"/>
            <a:ext cx="8072518" cy="2573511"/>
          </a:xfrm>
          <a:prstGeom prst="rect">
            <a:avLst/>
          </a:prstGeom>
        </p:spPr>
      </p:pic>
      <p:pic>
        <p:nvPicPr>
          <p:cNvPr id="5" name="Picture 4"/>
          <p:cNvPicPr>
            <a:picLocks noChangeAspect="1"/>
          </p:cNvPicPr>
          <p:nvPr/>
        </p:nvPicPr>
        <p:blipFill>
          <a:blip r:embed="rId3"/>
          <a:stretch>
            <a:fillRect/>
          </a:stretch>
        </p:blipFill>
        <p:spPr>
          <a:xfrm>
            <a:off x="1187624" y="4578099"/>
            <a:ext cx="6786273" cy="1299173"/>
          </a:xfrm>
          <a:prstGeom prst="rect">
            <a:avLst/>
          </a:prstGeom>
        </p:spPr>
      </p:pic>
    </p:spTree>
    <p:extLst>
      <p:ext uri="{BB962C8B-B14F-4D97-AF65-F5344CB8AC3E}">
        <p14:creationId xmlns:p14="http://schemas.microsoft.com/office/powerpoint/2010/main" val="2731715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chemeClr val="tx2"/>
            </a:solidFill>
          </a:ln>
        </p:spPr>
        <p:txBody>
          <a:bodyPr/>
          <a:lstStyle/>
          <a:p>
            <a:endParaRPr lang="en-US" dirty="0"/>
          </a:p>
        </p:txBody>
      </p:sp>
      <p:sp>
        <p:nvSpPr>
          <p:cNvPr id="3" name="Content Placeholder 2"/>
          <p:cNvSpPr>
            <a:spLocks noGrp="1"/>
          </p:cNvSpPr>
          <p:nvPr>
            <p:ph idx="1"/>
          </p:nvPr>
        </p:nvSpPr>
        <p:spPr>
          <a:ln w="25400">
            <a:solidFill>
              <a:schemeClr val="tx2"/>
            </a:solidFill>
          </a:ln>
        </p:spPr>
        <p:txBody>
          <a:bodyPr/>
          <a:lstStyle/>
          <a:p>
            <a:endParaRPr lang="en-US" dirty="0"/>
          </a:p>
        </p:txBody>
      </p:sp>
      <p:pic>
        <p:nvPicPr>
          <p:cNvPr id="6" name="Picture 5"/>
          <p:cNvPicPr>
            <a:picLocks noChangeAspect="1"/>
          </p:cNvPicPr>
          <p:nvPr/>
        </p:nvPicPr>
        <p:blipFill>
          <a:blip r:embed="rId2"/>
          <a:stretch>
            <a:fillRect/>
          </a:stretch>
        </p:blipFill>
        <p:spPr>
          <a:xfrm>
            <a:off x="2105774" y="571590"/>
            <a:ext cx="4932450" cy="596430"/>
          </a:xfrm>
          <a:prstGeom prst="rect">
            <a:avLst/>
          </a:prstGeom>
        </p:spPr>
      </p:pic>
      <p:pic>
        <p:nvPicPr>
          <p:cNvPr id="8" name="Picture 7"/>
          <p:cNvPicPr>
            <a:picLocks noChangeAspect="1"/>
          </p:cNvPicPr>
          <p:nvPr/>
        </p:nvPicPr>
        <p:blipFill>
          <a:blip r:embed="rId3"/>
          <a:stretch>
            <a:fillRect/>
          </a:stretch>
        </p:blipFill>
        <p:spPr>
          <a:xfrm>
            <a:off x="480937" y="2514759"/>
            <a:ext cx="8123512" cy="736020"/>
          </a:xfrm>
          <a:prstGeom prst="rect">
            <a:avLst/>
          </a:prstGeom>
        </p:spPr>
      </p:pic>
      <p:pic>
        <p:nvPicPr>
          <p:cNvPr id="10" name="Picture 9"/>
          <p:cNvPicPr>
            <a:picLocks noChangeAspect="1"/>
          </p:cNvPicPr>
          <p:nvPr/>
        </p:nvPicPr>
        <p:blipFill>
          <a:blip r:embed="rId4"/>
          <a:stretch>
            <a:fillRect/>
          </a:stretch>
        </p:blipFill>
        <p:spPr>
          <a:xfrm>
            <a:off x="467545" y="4423092"/>
            <a:ext cx="8136904" cy="748710"/>
          </a:xfrm>
          <a:prstGeom prst="rect">
            <a:avLst/>
          </a:prstGeom>
        </p:spPr>
      </p:pic>
      <p:pic>
        <p:nvPicPr>
          <p:cNvPr id="11" name="Picture 10"/>
          <p:cNvPicPr>
            <a:picLocks noChangeAspect="1"/>
          </p:cNvPicPr>
          <p:nvPr/>
        </p:nvPicPr>
        <p:blipFill>
          <a:blip r:embed="rId5"/>
          <a:stretch>
            <a:fillRect/>
          </a:stretch>
        </p:blipFill>
        <p:spPr>
          <a:xfrm>
            <a:off x="467545" y="5373594"/>
            <a:ext cx="8136904" cy="736020"/>
          </a:xfrm>
          <a:prstGeom prst="rect">
            <a:avLst/>
          </a:prstGeom>
        </p:spPr>
      </p:pic>
      <p:pic>
        <p:nvPicPr>
          <p:cNvPr id="12" name="Picture 11"/>
          <p:cNvPicPr>
            <a:picLocks noChangeAspect="1"/>
          </p:cNvPicPr>
          <p:nvPr/>
        </p:nvPicPr>
        <p:blipFill>
          <a:blip r:embed="rId6"/>
          <a:stretch>
            <a:fillRect/>
          </a:stretch>
        </p:blipFill>
        <p:spPr>
          <a:xfrm>
            <a:off x="464004" y="3411602"/>
            <a:ext cx="8140446" cy="799470"/>
          </a:xfrm>
          <a:prstGeom prst="rect">
            <a:avLst/>
          </a:prstGeom>
        </p:spPr>
      </p:pic>
      <p:pic>
        <p:nvPicPr>
          <p:cNvPr id="14" name="Picture 13"/>
          <p:cNvPicPr>
            <a:picLocks noChangeAspect="1"/>
          </p:cNvPicPr>
          <p:nvPr/>
        </p:nvPicPr>
        <p:blipFill>
          <a:blip r:embed="rId7"/>
          <a:stretch>
            <a:fillRect/>
          </a:stretch>
        </p:blipFill>
        <p:spPr>
          <a:xfrm>
            <a:off x="467544" y="1628800"/>
            <a:ext cx="8136905" cy="774090"/>
          </a:xfrm>
          <a:prstGeom prst="rect">
            <a:avLst/>
          </a:prstGeom>
        </p:spPr>
      </p:pic>
    </p:spTree>
    <p:extLst>
      <p:ext uri="{BB962C8B-B14F-4D97-AF65-F5344CB8AC3E}">
        <p14:creationId xmlns:p14="http://schemas.microsoft.com/office/powerpoint/2010/main" val="1475600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47051" y="3717032"/>
            <a:ext cx="8280921" cy="2304256"/>
          </a:xfrm>
          <a:prstGeom prst="rect">
            <a:avLst/>
          </a:prstGeom>
        </p:spPr>
      </p:pic>
      <p:pic>
        <p:nvPicPr>
          <p:cNvPr id="7" name="Picture 6"/>
          <p:cNvPicPr>
            <a:picLocks noChangeAspect="1"/>
          </p:cNvPicPr>
          <p:nvPr/>
        </p:nvPicPr>
        <p:blipFill>
          <a:blip r:embed="rId3"/>
          <a:stretch>
            <a:fillRect/>
          </a:stretch>
        </p:blipFill>
        <p:spPr>
          <a:xfrm>
            <a:off x="2267744" y="297548"/>
            <a:ext cx="4685849" cy="1559185"/>
          </a:xfrm>
          <a:prstGeom prst="rect">
            <a:avLst/>
          </a:prstGeom>
        </p:spPr>
      </p:pic>
      <p:pic>
        <p:nvPicPr>
          <p:cNvPr id="8" name="Picture 7"/>
          <p:cNvPicPr>
            <a:picLocks noChangeAspect="1"/>
          </p:cNvPicPr>
          <p:nvPr/>
        </p:nvPicPr>
        <p:blipFill>
          <a:blip r:embed="rId4"/>
          <a:stretch>
            <a:fillRect/>
          </a:stretch>
        </p:blipFill>
        <p:spPr>
          <a:xfrm>
            <a:off x="755576" y="1994736"/>
            <a:ext cx="2745900" cy="1218240"/>
          </a:xfrm>
          <a:prstGeom prst="rect">
            <a:avLst/>
          </a:prstGeom>
        </p:spPr>
      </p:pic>
      <p:pic>
        <p:nvPicPr>
          <p:cNvPr id="9" name="Picture 8"/>
          <p:cNvPicPr>
            <a:picLocks noChangeAspect="1"/>
          </p:cNvPicPr>
          <p:nvPr/>
        </p:nvPicPr>
        <p:blipFill>
          <a:blip r:embed="rId5"/>
          <a:stretch>
            <a:fillRect/>
          </a:stretch>
        </p:blipFill>
        <p:spPr>
          <a:xfrm>
            <a:off x="4283968" y="2264770"/>
            <a:ext cx="3356100" cy="444150"/>
          </a:xfrm>
          <a:prstGeom prst="rect">
            <a:avLst/>
          </a:prstGeom>
        </p:spPr>
      </p:pic>
    </p:spTree>
    <p:extLst>
      <p:ext uri="{BB962C8B-B14F-4D97-AF65-F5344CB8AC3E}">
        <p14:creationId xmlns:p14="http://schemas.microsoft.com/office/powerpoint/2010/main" val="1061249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5000" dirty="0">
              <a:solidFill>
                <a:srgbClr val="FFCC00"/>
              </a:solidFill>
              <a:cs typeface="B Titr" pitchFamily="2" charset="-78"/>
            </a:endParaRPr>
          </a:p>
        </p:txBody>
      </p:sp>
      <p:pic>
        <p:nvPicPr>
          <p:cNvPr id="4" name="Picture 3"/>
          <p:cNvPicPr>
            <a:picLocks noChangeAspect="1"/>
          </p:cNvPicPr>
          <p:nvPr/>
        </p:nvPicPr>
        <p:blipFill>
          <a:blip r:embed="rId2"/>
          <a:stretch>
            <a:fillRect/>
          </a:stretch>
        </p:blipFill>
        <p:spPr>
          <a:xfrm>
            <a:off x="1974037" y="-30397"/>
            <a:ext cx="5352990" cy="6882605"/>
          </a:xfrm>
          <a:prstGeom prst="rect">
            <a:avLst/>
          </a:prstGeom>
        </p:spPr>
      </p:pic>
    </p:spTree>
    <p:extLst>
      <p:ext uri="{BB962C8B-B14F-4D97-AF65-F5344CB8AC3E}">
        <p14:creationId xmlns:p14="http://schemas.microsoft.com/office/powerpoint/2010/main" val="3331393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6632</TotalTime>
  <Words>1572</Words>
  <Application>Microsoft Office PowerPoint</Application>
  <PresentationFormat>On-screen Show (4:3)</PresentationFormat>
  <Paragraphs>95</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B Titr</vt:lpstr>
      <vt:lpstr>Calibri</vt:lpstr>
      <vt:lpstr>Times New Roman</vt:lpstr>
      <vt:lpstr>Wingdings</vt:lpstr>
      <vt:lpstr>Office Theme</vt:lpstr>
      <vt:lpstr>PowerPoint Presentation</vt:lpstr>
      <vt:lpstr>      </vt:lpstr>
      <vt:lpstr>PowerPoint Presentation</vt:lpstr>
      <vt:lpstr>تعریف عفونت بیمارستانی</vt:lpstr>
      <vt:lpstr>اهداف کلي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Office07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pezeshki</dc:creator>
  <cp:lastModifiedBy>Sayareh</cp:lastModifiedBy>
  <cp:revision>720</cp:revision>
  <dcterms:created xsi:type="dcterms:W3CDTF">2011-12-18T08:01:35Z</dcterms:created>
  <dcterms:modified xsi:type="dcterms:W3CDTF">2017-10-13T13:26:32Z</dcterms:modified>
</cp:coreProperties>
</file>